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3"/>
  </p:notesMasterIdLst>
  <p:handoutMasterIdLst>
    <p:handoutMasterId r:id="rId34"/>
  </p:handoutMasterIdLst>
  <p:sldIdLst>
    <p:sldId id="260" r:id="rId5"/>
    <p:sldId id="263" r:id="rId6"/>
    <p:sldId id="267" r:id="rId7"/>
    <p:sldId id="302" r:id="rId8"/>
    <p:sldId id="300" r:id="rId9"/>
    <p:sldId id="294" r:id="rId10"/>
    <p:sldId id="297" r:id="rId11"/>
    <p:sldId id="301" r:id="rId12"/>
    <p:sldId id="296" r:id="rId13"/>
    <p:sldId id="268" r:id="rId14"/>
    <p:sldId id="276" r:id="rId15"/>
    <p:sldId id="299" r:id="rId16"/>
    <p:sldId id="277" r:id="rId17"/>
    <p:sldId id="278" r:id="rId18"/>
    <p:sldId id="304" r:id="rId19"/>
    <p:sldId id="284" r:id="rId20"/>
    <p:sldId id="298" r:id="rId21"/>
    <p:sldId id="279" r:id="rId22"/>
    <p:sldId id="280" r:id="rId23"/>
    <p:sldId id="281" r:id="rId24"/>
    <p:sldId id="283" r:id="rId25"/>
    <p:sldId id="286" r:id="rId26"/>
    <p:sldId id="287" r:id="rId27"/>
    <p:sldId id="288" r:id="rId28"/>
    <p:sldId id="289" r:id="rId29"/>
    <p:sldId id="290" r:id="rId30"/>
    <p:sldId id="291" r:id="rId31"/>
    <p:sldId id="256" r:id="rId3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AF606853-7671-496A-8E4F-DF71F8EC918B}" styleName="Style foncé 1 - Accentuation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A488322-F2BA-4B5B-9748-0D474271808F}" styleName="Style moyen 3 - Accentuation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8B1032C-EA38-4F05-BA0D-38AFFFC7BED3}" styleName="Style léger 3 - Accentuation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447" autoAdjust="0"/>
  </p:normalViewPr>
  <p:slideViewPr>
    <p:cSldViewPr snapToGrid="0">
      <p:cViewPr varScale="1">
        <p:scale>
          <a:sx n="107" d="100"/>
          <a:sy n="107" d="100"/>
        </p:scale>
        <p:origin x="672" y="10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45476C5D-C4D2-8807-38C6-CD13B1ECC82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BDAC4FC-F358-386D-877F-9940828BE9E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3D32583-B223-4585-98F6-022B77758685}" type="datetimeFigureOut">
              <a:rPr lang="fr-FR" smtClean="0"/>
              <a:t>23/08/2024</a:t>
            </a:fld>
            <a:endParaRPr lang="fr-FR"/>
          </a:p>
        </p:txBody>
      </p:sp>
      <p:sp>
        <p:nvSpPr>
          <p:cNvPr id="4" name="Espace réservé du pied de page 3">
            <a:extLst>
              <a:ext uri="{FF2B5EF4-FFF2-40B4-BE49-F238E27FC236}">
                <a16:creationId xmlns:a16="http://schemas.microsoft.com/office/drawing/2014/main" id="{4AB7CB14-93C0-CD86-A4E4-0BD393D0F40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fr-FR"/>
              <a:t>sauf la premiere diapositive</a:t>
            </a:r>
          </a:p>
        </p:txBody>
      </p:sp>
      <p:sp>
        <p:nvSpPr>
          <p:cNvPr id="5" name="Espace réservé du numéro de diapositive 4">
            <a:extLst>
              <a:ext uri="{FF2B5EF4-FFF2-40B4-BE49-F238E27FC236}">
                <a16:creationId xmlns:a16="http://schemas.microsoft.com/office/drawing/2014/main" id="{3C4DB7F3-EDDA-7171-439E-97B36116AB9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E458A6E-A2FD-43AC-BF2D-F07C7EFFF512}" type="slidenum">
              <a:rPr lang="fr-FR" smtClean="0"/>
              <a:t>‹N°›</a:t>
            </a:fld>
            <a:endParaRPr lang="fr-FR"/>
          </a:p>
        </p:txBody>
      </p:sp>
    </p:spTree>
    <p:extLst>
      <p:ext uri="{BB962C8B-B14F-4D97-AF65-F5344CB8AC3E}">
        <p14:creationId xmlns:p14="http://schemas.microsoft.com/office/powerpoint/2010/main" val="316563866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0D7347-1AC9-46F5-92D0-17798AD8269C}" type="datetimeFigureOut">
              <a:rPr lang="fr-FR" smtClean="0"/>
              <a:t>20/08/2024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fr-FR"/>
              <a:t>sauf la premiere diapositive</a:t>
            </a: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A4670E-0F65-4673-A8C3-3D0AFA4D444D}" type="slidenum">
              <a:rPr lang="fr-FR" smtClean="0"/>
              <a:t>‹N°›</a:t>
            </a:fld>
            <a:endParaRPr lang="fr-FR"/>
          </a:p>
        </p:txBody>
      </p:sp>
    </p:spTree>
    <p:extLst>
      <p:ext uri="{BB962C8B-B14F-4D97-AF65-F5344CB8AC3E}">
        <p14:creationId xmlns:p14="http://schemas.microsoft.com/office/powerpoint/2010/main" val="1186757172"/>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8A4670E-0F65-4673-A8C3-3D0AFA4D444D}" type="slidenum">
              <a:rPr lang="fr-FR" smtClean="0"/>
              <a:t>2</a:t>
            </a:fld>
            <a:endParaRPr lang="fr-FR"/>
          </a:p>
        </p:txBody>
      </p:sp>
      <p:sp>
        <p:nvSpPr>
          <p:cNvPr id="5" name="Espace réservé du pied de page 4">
            <a:extLst>
              <a:ext uri="{FF2B5EF4-FFF2-40B4-BE49-F238E27FC236}">
                <a16:creationId xmlns:a16="http://schemas.microsoft.com/office/drawing/2014/main" id="{585BEC24-209B-CBE6-A7A2-103F3EB2C3B6}"/>
              </a:ext>
            </a:extLst>
          </p:cNvPr>
          <p:cNvSpPr>
            <a:spLocks noGrp="1"/>
          </p:cNvSpPr>
          <p:nvPr>
            <p:ph type="ftr" sz="quarter" idx="4"/>
          </p:nvPr>
        </p:nvSpPr>
        <p:spPr/>
        <p:txBody>
          <a:bodyPr/>
          <a:lstStyle/>
          <a:p>
            <a:r>
              <a:rPr lang="fr-FR"/>
              <a:t>sauf la premiere diapositive</a:t>
            </a:r>
          </a:p>
        </p:txBody>
      </p:sp>
    </p:spTree>
    <p:extLst>
      <p:ext uri="{BB962C8B-B14F-4D97-AF65-F5344CB8AC3E}">
        <p14:creationId xmlns:p14="http://schemas.microsoft.com/office/powerpoint/2010/main" val="3363366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BA910E-5D6D-BCFD-5CCA-696E9E38675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FEDC353-1FC8-F86A-4165-2A2E6B1099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CC1988B-AF51-531B-3907-3AA6B0CBB0B6}"/>
              </a:ext>
            </a:extLst>
          </p:cNvPr>
          <p:cNvSpPr>
            <a:spLocks noGrp="1"/>
          </p:cNvSpPr>
          <p:nvPr>
            <p:ph type="dt" sz="half" idx="10"/>
          </p:nvPr>
        </p:nvSpPr>
        <p:spPr/>
        <p:txBody>
          <a:bodyPr/>
          <a:lstStyle/>
          <a:p>
            <a:fld id="{E526947D-715B-4C9B-8247-778BEF5F413A}" type="datetime1">
              <a:rPr lang="fr-FR" smtClean="0"/>
              <a:t>20/08/2024</a:t>
            </a:fld>
            <a:endParaRPr lang="fr-FR"/>
          </a:p>
        </p:txBody>
      </p:sp>
      <p:sp>
        <p:nvSpPr>
          <p:cNvPr id="5" name="Espace réservé du pied de page 4">
            <a:extLst>
              <a:ext uri="{FF2B5EF4-FFF2-40B4-BE49-F238E27FC236}">
                <a16:creationId xmlns:a16="http://schemas.microsoft.com/office/drawing/2014/main" id="{4151679C-7384-81C6-BF40-88CD9383D8D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A10B53C-51E1-A065-DFB1-5E40F5772D2E}"/>
              </a:ext>
            </a:extLst>
          </p:cNvPr>
          <p:cNvSpPr>
            <a:spLocks noGrp="1"/>
          </p:cNvSpPr>
          <p:nvPr>
            <p:ph type="sldNum" sz="quarter" idx="12"/>
          </p:nvPr>
        </p:nvSpPr>
        <p:spPr/>
        <p:txBody>
          <a:bodyPr/>
          <a:lstStyle/>
          <a:p>
            <a:fld id="{47057AB8-1525-4182-B43F-4FC82605D65D}" type="slidenum">
              <a:rPr lang="fr-FR" smtClean="0"/>
              <a:t>‹N°›</a:t>
            </a:fld>
            <a:endParaRPr lang="fr-FR"/>
          </a:p>
        </p:txBody>
      </p:sp>
    </p:spTree>
    <p:extLst>
      <p:ext uri="{BB962C8B-B14F-4D97-AF65-F5344CB8AC3E}">
        <p14:creationId xmlns:p14="http://schemas.microsoft.com/office/powerpoint/2010/main" val="1131799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AC5B46-50F4-CFBC-032A-943C50F0168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7E3F0A9-EBB4-1837-7E1C-10073C651C5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BC7282E-6560-8F1B-C9A4-3A5DD35BEF0E}"/>
              </a:ext>
            </a:extLst>
          </p:cNvPr>
          <p:cNvSpPr>
            <a:spLocks noGrp="1"/>
          </p:cNvSpPr>
          <p:nvPr>
            <p:ph type="dt" sz="half" idx="10"/>
          </p:nvPr>
        </p:nvSpPr>
        <p:spPr/>
        <p:txBody>
          <a:bodyPr/>
          <a:lstStyle/>
          <a:p>
            <a:fld id="{EB0E2ECA-01CE-4639-B1C0-9C547C56BE1A}" type="datetime1">
              <a:rPr lang="fr-FR" smtClean="0"/>
              <a:t>20/08/2024</a:t>
            </a:fld>
            <a:endParaRPr lang="fr-FR"/>
          </a:p>
        </p:txBody>
      </p:sp>
      <p:sp>
        <p:nvSpPr>
          <p:cNvPr id="5" name="Espace réservé du pied de page 4">
            <a:extLst>
              <a:ext uri="{FF2B5EF4-FFF2-40B4-BE49-F238E27FC236}">
                <a16:creationId xmlns:a16="http://schemas.microsoft.com/office/drawing/2014/main" id="{CADA1ABA-38F9-3105-CA08-7DD85D898BC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E2AF6EC-C55B-C6B6-1662-FB9428543A8B}"/>
              </a:ext>
            </a:extLst>
          </p:cNvPr>
          <p:cNvSpPr>
            <a:spLocks noGrp="1"/>
          </p:cNvSpPr>
          <p:nvPr>
            <p:ph type="sldNum" sz="quarter" idx="12"/>
          </p:nvPr>
        </p:nvSpPr>
        <p:spPr/>
        <p:txBody>
          <a:bodyPr/>
          <a:lstStyle/>
          <a:p>
            <a:fld id="{47057AB8-1525-4182-B43F-4FC82605D65D}" type="slidenum">
              <a:rPr lang="fr-FR" smtClean="0"/>
              <a:t>‹N°›</a:t>
            </a:fld>
            <a:endParaRPr lang="fr-FR"/>
          </a:p>
        </p:txBody>
      </p:sp>
    </p:spTree>
    <p:extLst>
      <p:ext uri="{BB962C8B-B14F-4D97-AF65-F5344CB8AC3E}">
        <p14:creationId xmlns:p14="http://schemas.microsoft.com/office/powerpoint/2010/main" val="1064531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E31223-B392-7255-18B9-7DB42F07447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9635E02-D6FB-13AC-AB7F-63B6BAA694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C61CD0C-92BD-7FD3-AA3F-A69D6A7B665C}"/>
              </a:ext>
            </a:extLst>
          </p:cNvPr>
          <p:cNvSpPr>
            <a:spLocks noGrp="1"/>
          </p:cNvSpPr>
          <p:nvPr>
            <p:ph type="dt" sz="half" idx="10"/>
          </p:nvPr>
        </p:nvSpPr>
        <p:spPr/>
        <p:txBody>
          <a:bodyPr/>
          <a:lstStyle/>
          <a:p>
            <a:fld id="{5F57B035-8701-4C8B-B60C-72E8497FE36F}" type="datetime1">
              <a:rPr lang="fr-FR" smtClean="0"/>
              <a:t>20/08/2024</a:t>
            </a:fld>
            <a:endParaRPr lang="fr-FR"/>
          </a:p>
        </p:txBody>
      </p:sp>
      <p:sp>
        <p:nvSpPr>
          <p:cNvPr id="5" name="Espace réservé du pied de page 4">
            <a:extLst>
              <a:ext uri="{FF2B5EF4-FFF2-40B4-BE49-F238E27FC236}">
                <a16:creationId xmlns:a16="http://schemas.microsoft.com/office/drawing/2014/main" id="{721BDFD8-CD45-B132-C917-259C7109948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9B3B598-9129-4C51-645C-25D49E2674B2}"/>
              </a:ext>
            </a:extLst>
          </p:cNvPr>
          <p:cNvSpPr>
            <a:spLocks noGrp="1"/>
          </p:cNvSpPr>
          <p:nvPr>
            <p:ph type="sldNum" sz="quarter" idx="12"/>
          </p:nvPr>
        </p:nvSpPr>
        <p:spPr/>
        <p:txBody>
          <a:bodyPr/>
          <a:lstStyle/>
          <a:p>
            <a:fld id="{47057AB8-1525-4182-B43F-4FC82605D65D}" type="slidenum">
              <a:rPr lang="fr-FR" smtClean="0"/>
              <a:t>‹N°›</a:t>
            </a:fld>
            <a:endParaRPr lang="fr-FR"/>
          </a:p>
        </p:txBody>
      </p:sp>
    </p:spTree>
    <p:extLst>
      <p:ext uri="{BB962C8B-B14F-4D97-AF65-F5344CB8AC3E}">
        <p14:creationId xmlns:p14="http://schemas.microsoft.com/office/powerpoint/2010/main" val="2390651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D5E250-FB28-B8A5-C675-91898383EC2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898A2B3-5E6F-C860-6AD3-10BC962B4E0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E2F732B-2124-D099-CC0D-2F6A182416FD}"/>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73A9BB0-25A0-7568-2914-9E44AB2101BD}"/>
              </a:ext>
            </a:extLst>
          </p:cNvPr>
          <p:cNvSpPr>
            <a:spLocks noGrp="1"/>
          </p:cNvSpPr>
          <p:nvPr>
            <p:ph type="dt" sz="half" idx="10"/>
          </p:nvPr>
        </p:nvSpPr>
        <p:spPr/>
        <p:txBody>
          <a:bodyPr/>
          <a:lstStyle/>
          <a:p>
            <a:fld id="{0989B77A-E154-4E9B-BE6C-E8F073BD1456}" type="datetime1">
              <a:rPr lang="fr-FR" smtClean="0"/>
              <a:t>20/08/2024</a:t>
            </a:fld>
            <a:endParaRPr lang="fr-FR"/>
          </a:p>
        </p:txBody>
      </p:sp>
      <p:sp>
        <p:nvSpPr>
          <p:cNvPr id="6" name="Espace réservé du pied de page 5">
            <a:extLst>
              <a:ext uri="{FF2B5EF4-FFF2-40B4-BE49-F238E27FC236}">
                <a16:creationId xmlns:a16="http://schemas.microsoft.com/office/drawing/2014/main" id="{817FB4B0-ED11-21B6-4395-FCD3307E35E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3D8EF94-73E9-702E-3EB5-5DD7268F5DA6}"/>
              </a:ext>
            </a:extLst>
          </p:cNvPr>
          <p:cNvSpPr>
            <a:spLocks noGrp="1"/>
          </p:cNvSpPr>
          <p:nvPr>
            <p:ph type="sldNum" sz="quarter" idx="12"/>
          </p:nvPr>
        </p:nvSpPr>
        <p:spPr/>
        <p:txBody>
          <a:bodyPr/>
          <a:lstStyle/>
          <a:p>
            <a:fld id="{47057AB8-1525-4182-B43F-4FC82605D65D}" type="slidenum">
              <a:rPr lang="fr-FR" smtClean="0"/>
              <a:t>‹N°›</a:t>
            </a:fld>
            <a:endParaRPr lang="fr-FR"/>
          </a:p>
        </p:txBody>
      </p:sp>
    </p:spTree>
    <p:extLst>
      <p:ext uri="{BB962C8B-B14F-4D97-AF65-F5344CB8AC3E}">
        <p14:creationId xmlns:p14="http://schemas.microsoft.com/office/powerpoint/2010/main" val="1610604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8007AD-A79D-3006-619B-09FD870DC8C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6E8F2C6-FF6D-827D-6781-0DA85CEBC3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5474452-0CC0-B608-2AC7-75E217E01E4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380DCDA-DF2F-BC3B-BAAA-6C06C47783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A695609-4C32-162B-14F3-5F8C90861703}"/>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FD8744F5-2EB8-3F99-05A3-D1D649E15EF0}"/>
              </a:ext>
            </a:extLst>
          </p:cNvPr>
          <p:cNvSpPr>
            <a:spLocks noGrp="1"/>
          </p:cNvSpPr>
          <p:nvPr>
            <p:ph type="dt" sz="half" idx="10"/>
          </p:nvPr>
        </p:nvSpPr>
        <p:spPr/>
        <p:txBody>
          <a:bodyPr/>
          <a:lstStyle/>
          <a:p>
            <a:fld id="{8C7A6615-D5E9-4C40-9782-74D6B5177FDA}" type="datetime1">
              <a:rPr lang="fr-FR" smtClean="0"/>
              <a:t>20/08/2024</a:t>
            </a:fld>
            <a:endParaRPr lang="fr-FR"/>
          </a:p>
        </p:txBody>
      </p:sp>
      <p:sp>
        <p:nvSpPr>
          <p:cNvPr id="8" name="Espace réservé du pied de page 7">
            <a:extLst>
              <a:ext uri="{FF2B5EF4-FFF2-40B4-BE49-F238E27FC236}">
                <a16:creationId xmlns:a16="http://schemas.microsoft.com/office/drawing/2014/main" id="{659B2860-499D-FB8D-1FC7-C22442341E48}"/>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A103867-29AD-9BAD-2222-C76AB7A03A6A}"/>
              </a:ext>
            </a:extLst>
          </p:cNvPr>
          <p:cNvSpPr>
            <a:spLocks noGrp="1"/>
          </p:cNvSpPr>
          <p:nvPr>
            <p:ph type="sldNum" sz="quarter" idx="12"/>
          </p:nvPr>
        </p:nvSpPr>
        <p:spPr/>
        <p:txBody>
          <a:bodyPr/>
          <a:lstStyle/>
          <a:p>
            <a:fld id="{47057AB8-1525-4182-B43F-4FC82605D65D}" type="slidenum">
              <a:rPr lang="fr-FR" smtClean="0"/>
              <a:t>‹N°›</a:t>
            </a:fld>
            <a:endParaRPr lang="fr-FR"/>
          </a:p>
        </p:txBody>
      </p:sp>
    </p:spTree>
    <p:extLst>
      <p:ext uri="{BB962C8B-B14F-4D97-AF65-F5344CB8AC3E}">
        <p14:creationId xmlns:p14="http://schemas.microsoft.com/office/powerpoint/2010/main" val="620605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704A7E-3526-9577-E8FE-DF82C2EA636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CDFBE19-DF77-8C01-C45E-145863E7DA98}"/>
              </a:ext>
            </a:extLst>
          </p:cNvPr>
          <p:cNvSpPr>
            <a:spLocks noGrp="1"/>
          </p:cNvSpPr>
          <p:nvPr>
            <p:ph type="dt" sz="half" idx="10"/>
          </p:nvPr>
        </p:nvSpPr>
        <p:spPr/>
        <p:txBody>
          <a:bodyPr/>
          <a:lstStyle/>
          <a:p>
            <a:fld id="{1DFBF821-7F4A-46DB-8ED1-F67577E90EA5}" type="datetime1">
              <a:rPr lang="fr-FR" smtClean="0"/>
              <a:t>20/08/2024</a:t>
            </a:fld>
            <a:endParaRPr lang="fr-FR"/>
          </a:p>
        </p:txBody>
      </p:sp>
      <p:sp>
        <p:nvSpPr>
          <p:cNvPr id="4" name="Espace réservé du pied de page 3">
            <a:extLst>
              <a:ext uri="{FF2B5EF4-FFF2-40B4-BE49-F238E27FC236}">
                <a16:creationId xmlns:a16="http://schemas.microsoft.com/office/drawing/2014/main" id="{0BA175D1-24E0-3174-F7AF-C10BB0AC6C2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BC4410A-72F8-93A8-AFBE-5B787CA394FC}"/>
              </a:ext>
            </a:extLst>
          </p:cNvPr>
          <p:cNvSpPr>
            <a:spLocks noGrp="1"/>
          </p:cNvSpPr>
          <p:nvPr>
            <p:ph type="sldNum" sz="quarter" idx="12"/>
          </p:nvPr>
        </p:nvSpPr>
        <p:spPr/>
        <p:txBody>
          <a:bodyPr/>
          <a:lstStyle/>
          <a:p>
            <a:fld id="{47057AB8-1525-4182-B43F-4FC82605D65D}" type="slidenum">
              <a:rPr lang="fr-FR" smtClean="0"/>
              <a:t>‹N°›</a:t>
            </a:fld>
            <a:endParaRPr lang="fr-FR"/>
          </a:p>
        </p:txBody>
      </p:sp>
    </p:spTree>
    <p:extLst>
      <p:ext uri="{BB962C8B-B14F-4D97-AF65-F5344CB8AC3E}">
        <p14:creationId xmlns:p14="http://schemas.microsoft.com/office/powerpoint/2010/main" val="2101776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EE8C0A1-95E4-637A-B2A2-E42FB3153BC5}"/>
              </a:ext>
            </a:extLst>
          </p:cNvPr>
          <p:cNvSpPr>
            <a:spLocks noGrp="1"/>
          </p:cNvSpPr>
          <p:nvPr>
            <p:ph type="dt" sz="half" idx="10"/>
          </p:nvPr>
        </p:nvSpPr>
        <p:spPr/>
        <p:txBody>
          <a:bodyPr/>
          <a:lstStyle/>
          <a:p>
            <a:fld id="{7E27B970-69A1-4F84-80A7-C3FE42FC13A8}" type="datetime1">
              <a:rPr lang="fr-FR" smtClean="0"/>
              <a:t>20/08/2024</a:t>
            </a:fld>
            <a:endParaRPr lang="fr-FR"/>
          </a:p>
        </p:txBody>
      </p:sp>
      <p:sp>
        <p:nvSpPr>
          <p:cNvPr id="3" name="Espace réservé du pied de page 2">
            <a:extLst>
              <a:ext uri="{FF2B5EF4-FFF2-40B4-BE49-F238E27FC236}">
                <a16:creationId xmlns:a16="http://schemas.microsoft.com/office/drawing/2014/main" id="{A1FB4FE5-FA55-9F87-D2B2-68DBEE24065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C5841D7-80AF-704B-5CC9-B66D758B2E7B}"/>
              </a:ext>
            </a:extLst>
          </p:cNvPr>
          <p:cNvSpPr>
            <a:spLocks noGrp="1"/>
          </p:cNvSpPr>
          <p:nvPr>
            <p:ph type="sldNum" sz="quarter" idx="12"/>
          </p:nvPr>
        </p:nvSpPr>
        <p:spPr/>
        <p:txBody>
          <a:bodyPr/>
          <a:lstStyle/>
          <a:p>
            <a:fld id="{47057AB8-1525-4182-B43F-4FC82605D65D}" type="slidenum">
              <a:rPr lang="fr-FR" smtClean="0"/>
              <a:t>‹N°›</a:t>
            </a:fld>
            <a:endParaRPr lang="fr-FR"/>
          </a:p>
        </p:txBody>
      </p:sp>
    </p:spTree>
    <p:extLst>
      <p:ext uri="{BB962C8B-B14F-4D97-AF65-F5344CB8AC3E}">
        <p14:creationId xmlns:p14="http://schemas.microsoft.com/office/powerpoint/2010/main" val="3820306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8F8623-8853-C52A-9111-3A2369AC9B7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572FB9CC-BE16-2076-51B8-64322F35E7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8CF4A2A-8C96-9432-107F-8CE554F37A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414114D-77AF-43C2-E8CF-12A817006F8A}"/>
              </a:ext>
            </a:extLst>
          </p:cNvPr>
          <p:cNvSpPr>
            <a:spLocks noGrp="1"/>
          </p:cNvSpPr>
          <p:nvPr>
            <p:ph type="dt" sz="half" idx="10"/>
          </p:nvPr>
        </p:nvSpPr>
        <p:spPr/>
        <p:txBody>
          <a:bodyPr/>
          <a:lstStyle/>
          <a:p>
            <a:fld id="{4257A558-75AC-4F94-AA3D-6C7CC8629A88}" type="datetime1">
              <a:rPr lang="fr-FR" smtClean="0"/>
              <a:t>20/08/2024</a:t>
            </a:fld>
            <a:endParaRPr lang="fr-FR"/>
          </a:p>
        </p:txBody>
      </p:sp>
      <p:sp>
        <p:nvSpPr>
          <p:cNvPr id="6" name="Espace réservé du pied de page 5">
            <a:extLst>
              <a:ext uri="{FF2B5EF4-FFF2-40B4-BE49-F238E27FC236}">
                <a16:creationId xmlns:a16="http://schemas.microsoft.com/office/drawing/2014/main" id="{7A6662B4-61B5-3ADD-0B9C-660844E8802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79DF0F8-C31A-0292-ED3C-71503348A43C}"/>
              </a:ext>
            </a:extLst>
          </p:cNvPr>
          <p:cNvSpPr>
            <a:spLocks noGrp="1"/>
          </p:cNvSpPr>
          <p:nvPr>
            <p:ph type="sldNum" sz="quarter" idx="12"/>
          </p:nvPr>
        </p:nvSpPr>
        <p:spPr/>
        <p:txBody>
          <a:bodyPr/>
          <a:lstStyle/>
          <a:p>
            <a:fld id="{47057AB8-1525-4182-B43F-4FC82605D65D}" type="slidenum">
              <a:rPr lang="fr-FR" smtClean="0"/>
              <a:t>‹N°›</a:t>
            </a:fld>
            <a:endParaRPr lang="fr-FR"/>
          </a:p>
        </p:txBody>
      </p:sp>
    </p:spTree>
    <p:extLst>
      <p:ext uri="{BB962C8B-B14F-4D97-AF65-F5344CB8AC3E}">
        <p14:creationId xmlns:p14="http://schemas.microsoft.com/office/powerpoint/2010/main" val="2514498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D3B86D-43B7-C071-4335-519AF747B0F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FBEC8681-A040-8986-E239-B78C511E53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061EE658-FFBA-8A93-3D07-673E3BCE5F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310CB1E-1349-9CB2-35AA-89A9CA8F2ACA}"/>
              </a:ext>
            </a:extLst>
          </p:cNvPr>
          <p:cNvSpPr>
            <a:spLocks noGrp="1"/>
          </p:cNvSpPr>
          <p:nvPr>
            <p:ph type="dt" sz="half" idx="10"/>
          </p:nvPr>
        </p:nvSpPr>
        <p:spPr/>
        <p:txBody>
          <a:bodyPr/>
          <a:lstStyle/>
          <a:p>
            <a:fld id="{3D66D49A-0777-4853-82C3-68A1E880147C}" type="datetime1">
              <a:rPr lang="fr-FR" smtClean="0"/>
              <a:t>20/08/2024</a:t>
            </a:fld>
            <a:endParaRPr lang="fr-FR"/>
          </a:p>
        </p:txBody>
      </p:sp>
      <p:sp>
        <p:nvSpPr>
          <p:cNvPr id="6" name="Espace réservé du pied de page 5">
            <a:extLst>
              <a:ext uri="{FF2B5EF4-FFF2-40B4-BE49-F238E27FC236}">
                <a16:creationId xmlns:a16="http://schemas.microsoft.com/office/drawing/2014/main" id="{4D38D8D8-359E-FC51-C4AD-0BD4040E69B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C49B571-E5FC-9273-C927-DBE5CB7BA048}"/>
              </a:ext>
            </a:extLst>
          </p:cNvPr>
          <p:cNvSpPr>
            <a:spLocks noGrp="1"/>
          </p:cNvSpPr>
          <p:nvPr>
            <p:ph type="sldNum" sz="quarter" idx="12"/>
          </p:nvPr>
        </p:nvSpPr>
        <p:spPr/>
        <p:txBody>
          <a:bodyPr/>
          <a:lstStyle/>
          <a:p>
            <a:fld id="{47057AB8-1525-4182-B43F-4FC82605D65D}" type="slidenum">
              <a:rPr lang="fr-FR" smtClean="0"/>
              <a:t>‹N°›</a:t>
            </a:fld>
            <a:endParaRPr lang="fr-FR"/>
          </a:p>
        </p:txBody>
      </p:sp>
    </p:spTree>
    <p:extLst>
      <p:ext uri="{BB962C8B-B14F-4D97-AF65-F5344CB8AC3E}">
        <p14:creationId xmlns:p14="http://schemas.microsoft.com/office/powerpoint/2010/main" val="1590600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19D4D5-C694-498C-3B18-7A530379673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F118554-A623-662D-AEE3-FBFD5AE3580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82581A5-BCE3-76AA-200B-E3F42D8D2128}"/>
              </a:ext>
            </a:extLst>
          </p:cNvPr>
          <p:cNvSpPr>
            <a:spLocks noGrp="1"/>
          </p:cNvSpPr>
          <p:nvPr>
            <p:ph type="dt" sz="half" idx="10"/>
          </p:nvPr>
        </p:nvSpPr>
        <p:spPr/>
        <p:txBody>
          <a:bodyPr/>
          <a:lstStyle/>
          <a:p>
            <a:fld id="{2C47354E-C46D-4D22-9F64-FE5377E36659}" type="datetime1">
              <a:rPr lang="fr-FR" smtClean="0"/>
              <a:t>20/08/2024</a:t>
            </a:fld>
            <a:endParaRPr lang="fr-FR"/>
          </a:p>
        </p:txBody>
      </p:sp>
      <p:sp>
        <p:nvSpPr>
          <p:cNvPr id="5" name="Espace réservé du pied de page 4">
            <a:extLst>
              <a:ext uri="{FF2B5EF4-FFF2-40B4-BE49-F238E27FC236}">
                <a16:creationId xmlns:a16="http://schemas.microsoft.com/office/drawing/2014/main" id="{F0FEF587-14D6-0C59-67FF-4BFB901D30F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997DCA0-3A2F-FC8F-28D0-9B022161992B}"/>
              </a:ext>
            </a:extLst>
          </p:cNvPr>
          <p:cNvSpPr>
            <a:spLocks noGrp="1"/>
          </p:cNvSpPr>
          <p:nvPr>
            <p:ph type="sldNum" sz="quarter" idx="12"/>
          </p:nvPr>
        </p:nvSpPr>
        <p:spPr/>
        <p:txBody>
          <a:bodyPr/>
          <a:lstStyle/>
          <a:p>
            <a:fld id="{47057AB8-1525-4182-B43F-4FC82605D65D}" type="slidenum">
              <a:rPr lang="fr-FR" smtClean="0"/>
              <a:t>‹N°›</a:t>
            </a:fld>
            <a:endParaRPr lang="fr-FR"/>
          </a:p>
        </p:txBody>
      </p:sp>
    </p:spTree>
    <p:extLst>
      <p:ext uri="{BB962C8B-B14F-4D97-AF65-F5344CB8AC3E}">
        <p14:creationId xmlns:p14="http://schemas.microsoft.com/office/powerpoint/2010/main" val="1718503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108DC47-0075-3674-00F0-9444B35C0121}"/>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52873FD-FE1B-F12C-4376-F4EA312EB13D}"/>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BDBDD2E-37AC-822C-319E-30D7A49D0E95}"/>
              </a:ext>
            </a:extLst>
          </p:cNvPr>
          <p:cNvSpPr>
            <a:spLocks noGrp="1"/>
          </p:cNvSpPr>
          <p:nvPr>
            <p:ph type="dt" sz="half" idx="10"/>
          </p:nvPr>
        </p:nvSpPr>
        <p:spPr/>
        <p:txBody>
          <a:bodyPr/>
          <a:lstStyle/>
          <a:p>
            <a:fld id="{B82E4730-5D25-4CAA-A03B-0653B6C4A5D8}" type="datetime1">
              <a:rPr lang="fr-FR" smtClean="0"/>
              <a:t>20/08/2024</a:t>
            </a:fld>
            <a:endParaRPr lang="fr-FR"/>
          </a:p>
        </p:txBody>
      </p:sp>
      <p:sp>
        <p:nvSpPr>
          <p:cNvPr id="5" name="Espace réservé du pied de page 4">
            <a:extLst>
              <a:ext uri="{FF2B5EF4-FFF2-40B4-BE49-F238E27FC236}">
                <a16:creationId xmlns:a16="http://schemas.microsoft.com/office/drawing/2014/main" id="{6AF77E23-35A1-9FC3-AD6F-9A31EA2A6DE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E43D24B-8B25-7D8D-56F0-F8BC196C8871}"/>
              </a:ext>
            </a:extLst>
          </p:cNvPr>
          <p:cNvSpPr>
            <a:spLocks noGrp="1"/>
          </p:cNvSpPr>
          <p:nvPr>
            <p:ph type="sldNum" sz="quarter" idx="12"/>
          </p:nvPr>
        </p:nvSpPr>
        <p:spPr/>
        <p:txBody>
          <a:bodyPr/>
          <a:lstStyle/>
          <a:p>
            <a:fld id="{47057AB8-1525-4182-B43F-4FC82605D65D}" type="slidenum">
              <a:rPr lang="fr-FR" smtClean="0"/>
              <a:t>‹N°›</a:t>
            </a:fld>
            <a:endParaRPr lang="fr-FR"/>
          </a:p>
        </p:txBody>
      </p:sp>
    </p:spTree>
    <p:extLst>
      <p:ext uri="{BB962C8B-B14F-4D97-AF65-F5344CB8AC3E}">
        <p14:creationId xmlns:p14="http://schemas.microsoft.com/office/powerpoint/2010/main" val="2824887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E37CF40-EB2E-06D8-EE10-DE2A721712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B4F244ED-4AF7-0E6E-6825-C493097712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1AC1D88-A57D-3DD7-73AB-56EC8C3330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D6832A-1B70-43D3-8BBB-DE00FBB8CE0B}" type="datetime1">
              <a:rPr lang="fr-FR" smtClean="0"/>
              <a:t>20/08/2024</a:t>
            </a:fld>
            <a:endParaRPr lang="fr-FR"/>
          </a:p>
        </p:txBody>
      </p:sp>
      <p:sp>
        <p:nvSpPr>
          <p:cNvPr id="5" name="Espace réservé du pied de page 4">
            <a:extLst>
              <a:ext uri="{FF2B5EF4-FFF2-40B4-BE49-F238E27FC236}">
                <a16:creationId xmlns:a16="http://schemas.microsoft.com/office/drawing/2014/main" id="{6843A27C-CC63-F8A4-9BDB-E5ACB08D60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A0AD5C2-407F-0BD4-113B-5AF22A23E8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057AB8-1525-4182-B43F-4FC82605D65D}" type="slidenum">
              <a:rPr lang="fr-FR" smtClean="0"/>
              <a:t>‹N°›</a:t>
            </a:fld>
            <a:endParaRPr lang="fr-FR"/>
          </a:p>
        </p:txBody>
      </p:sp>
    </p:spTree>
    <p:extLst>
      <p:ext uri="{BB962C8B-B14F-4D97-AF65-F5344CB8AC3E}">
        <p14:creationId xmlns:p14="http://schemas.microsoft.com/office/powerpoint/2010/main" val="38073908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www.linkedin.com/company/odpc-rim/?viewAsMember=true" TargetMode="External"/><Relationship Id="rId2" Type="http://schemas.openxmlformats.org/officeDocument/2006/relationships/hyperlink" Target="https://odpc-rim.fr/" TargetMode="External"/><Relationship Id="rId1" Type="http://schemas.openxmlformats.org/officeDocument/2006/relationships/slideLayout" Target="../slideLayouts/slideLayout2.xml"/><Relationship Id="rId5" Type="http://schemas.openxmlformats.org/officeDocument/2006/relationships/hyperlink" Target="https://odpc-rim.fr/accreditation/je-suis-deja-dans-le-programme/" TargetMode="External"/><Relationship Id="rId4" Type="http://schemas.openxmlformats.org/officeDocument/2006/relationships/hyperlink" Target="https://odpc-rim.fr/accreditation/je-debute/"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cid:image001.png@01D9EA57.291EA9B0" TargetMode="External"/><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cnpg4-radiologie.fr/qualite-2/qualite-radiologue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ous-titre 3">
            <a:extLst>
              <a:ext uri="{FF2B5EF4-FFF2-40B4-BE49-F238E27FC236}">
                <a16:creationId xmlns:a16="http://schemas.microsoft.com/office/drawing/2014/main" id="{C6973221-626F-29D5-4AA9-F12CD326B785}"/>
              </a:ext>
            </a:extLst>
          </p:cNvPr>
          <p:cNvSpPr txBox="1">
            <a:spLocks/>
          </p:cNvSpPr>
          <p:nvPr/>
        </p:nvSpPr>
        <p:spPr>
          <a:xfrm>
            <a:off x="792875" y="3697647"/>
            <a:ext cx="10844891" cy="563283"/>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cap="all">
                <a:solidFill>
                  <a:schemeClr val="accent2"/>
                </a:solidFill>
                <a:latin typeface="+mn-lt"/>
                <a:ea typeface="+mn-ea"/>
                <a:cs typeface="+mn-cs"/>
              </a:defRPr>
            </a:lvl1pPr>
            <a:lvl2pPr marL="457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pPr marL="0" marR="0" lvl="0" indent="0" algn="l" defTabSz="457200" rtl="0" eaLnBrk="1" fontAlgn="auto" latinLnBrk="0" hangingPunct="1">
              <a:lnSpc>
                <a:spcPct val="100000"/>
              </a:lnSpc>
              <a:spcBef>
                <a:spcPts val="20"/>
              </a:spcBef>
              <a:spcAft>
                <a:spcPts val="600"/>
              </a:spcAft>
              <a:buClr>
                <a:srgbClr val="4590B8"/>
              </a:buClr>
              <a:buSzPct val="92000"/>
              <a:buFont typeface="Wingdings 2" panose="05020102010507070707" pitchFamily="18" charset="2"/>
              <a:buNone/>
              <a:tabLst/>
              <a:defRPr/>
            </a:pPr>
            <a:endParaRPr lang="fr-FR" i="1">
              <a:solidFill>
                <a:srgbClr val="4590B8"/>
              </a:solidFill>
              <a:latin typeface="ADLaM Display" panose="02010000000000000000" pitchFamily="2" charset="0"/>
              <a:ea typeface="ADLaM Display" panose="02010000000000000000" pitchFamily="2" charset="0"/>
              <a:cs typeface="ADLaM Display" panose="02010000000000000000" pitchFamily="2" charset="0"/>
            </a:endParaRPr>
          </a:p>
        </p:txBody>
      </p:sp>
      <p:sp>
        <p:nvSpPr>
          <p:cNvPr id="8" name="Espace réservé du numéro de diapositive 7">
            <a:extLst>
              <a:ext uri="{FF2B5EF4-FFF2-40B4-BE49-F238E27FC236}">
                <a16:creationId xmlns:a16="http://schemas.microsoft.com/office/drawing/2014/main" id="{0DA79EB8-CD0C-513C-F5B3-1E42D1D87555}"/>
              </a:ext>
            </a:extLst>
          </p:cNvPr>
          <p:cNvSpPr>
            <a:spLocks noGrp="1"/>
          </p:cNvSpPr>
          <p:nvPr>
            <p:ph type="sldNum" sz="quarter" idx="12"/>
          </p:nvPr>
        </p:nvSpPr>
        <p:spPr/>
        <p:txBody>
          <a:bodyPr/>
          <a:lstStyle/>
          <a:p>
            <a:fld id="{47057AB8-1525-4182-B43F-4FC82605D65D}" type="slidenum">
              <a:rPr lang="fr-FR" smtClean="0"/>
              <a:t>1</a:t>
            </a:fld>
            <a:endParaRPr lang="fr-FR"/>
          </a:p>
        </p:txBody>
      </p:sp>
    </p:spTree>
    <p:extLst>
      <p:ext uri="{BB962C8B-B14F-4D97-AF65-F5344CB8AC3E}">
        <p14:creationId xmlns:p14="http://schemas.microsoft.com/office/powerpoint/2010/main" val="705184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D00BB-0E46-F965-57CD-225139FB392A}"/>
              </a:ext>
            </a:extLst>
          </p:cNvPr>
          <p:cNvSpPr>
            <a:spLocks noGrp="1"/>
          </p:cNvSpPr>
          <p:nvPr>
            <p:ph type="title"/>
          </p:nvPr>
        </p:nvSpPr>
        <p:spPr>
          <a:xfrm>
            <a:off x="4642932" y="845004"/>
            <a:ext cx="7504397" cy="962932"/>
          </a:xfrm>
        </p:spPr>
        <p:txBody>
          <a:bodyPr>
            <a:normAutofit/>
          </a:bodyPr>
          <a:lstStyle/>
          <a:p>
            <a:r>
              <a:rPr lang="fr-FR" sz="3200" b="1" dirty="0">
                <a:solidFill>
                  <a:schemeClr val="accent1">
                    <a:lumMod val="75000"/>
                  </a:schemeClr>
                </a:solidFill>
                <a:latin typeface="Cavolini" panose="03000502040302020204" pitchFamily="66" charset="0"/>
                <a:ea typeface="ADLaM Display" panose="02010000000000000000" pitchFamily="2" charset="0"/>
                <a:cs typeface="Cavolini" panose="03000502040302020204" pitchFamily="66" charset="0"/>
              </a:rPr>
              <a:t>SOMMAIRE</a:t>
            </a:r>
          </a:p>
        </p:txBody>
      </p:sp>
      <p:sp>
        <p:nvSpPr>
          <p:cNvPr id="11" name="Espace réservé du texte 3">
            <a:extLst>
              <a:ext uri="{FF2B5EF4-FFF2-40B4-BE49-F238E27FC236}">
                <a16:creationId xmlns:a16="http://schemas.microsoft.com/office/drawing/2014/main" id="{BAF9E764-C001-61D7-350B-87562C1B8C25}"/>
              </a:ext>
            </a:extLst>
          </p:cNvPr>
          <p:cNvSpPr txBox="1">
            <a:spLocks/>
          </p:cNvSpPr>
          <p:nvPr/>
        </p:nvSpPr>
        <p:spPr>
          <a:xfrm>
            <a:off x="1898429" y="3429000"/>
            <a:ext cx="7973786" cy="653143"/>
          </a:xfrm>
          <a:prstGeom prst="rect">
            <a:avLst/>
          </a:prstGeom>
        </p:spPr>
        <p:txBody>
          <a:bodyPr vert="horz" lIns="0" tIns="0" rIns="0" bIns="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b="0" i="0" kern="1200">
                <a:solidFill>
                  <a:schemeClr val="tx2"/>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endParaRPr kumimoji="0" lang="fr-FR" sz="2000" b="0" i="0" u="none" strike="noStrike" kern="1200" cap="none" spc="0" normalizeH="0" baseline="0" noProof="0">
              <a:ln>
                <a:noFill/>
              </a:ln>
              <a:solidFill>
                <a:srgbClr val="7CA655"/>
              </a:solidFill>
              <a:effectLst/>
              <a:uLnTx/>
              <a:uFillTx/>
              <a:latin typeface="Georgia Pro Semibold" panose="02040702050405020303" pitchFamily="18" charset="0"/>
            </a:endParaRPr>
          </a:p>
          <a:p>
            <a:pPr marL="0" marR="0" lvl="0" indent="0" algn="l"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endParaRPr kumimoji="0" lang="fr-FR" sz="2000" b="0" i="0" u="none" strike="noStrike" kern="1200" cap="none" spc="0" normalizeH="0" baseline="0" noProof="0">
              <a:ln>
                <a:noFill/>
              </a:ln>
              <a:solidFill>
                <a:srgbClr val="7CA655"/>
              </a:solidFill>
              <a:effectLst/>
              <a:uLnTx/>
              <a:uFillTx/>
              <a:latin typeface="Georgia Pro Semibold" panose="02040702050405020303" pitchFamily="18" charset="0"/>
            </a:endParaRPr>
          </a:p>
        </p:txBody>
      </p:sp>
      <p:sp>
        <p:nvSpPr>
          <p:cNvPr id="4" name="Espace réservé du numéro de diapositive 3">
            <a:extLst>
              <a:ext uri="{FF2B5EF4-FFF2-40B4-BE49-F238E27FC236}">
                <a16:creationId xmlns:a16="http://schemas.microsoft.com/office/drawing/2014/main" id="{F2BD6F6E-808E-9EAC-4642-A8C7AD3A6FDD}"/>
              </a:ext>
            </a:extLst>
          </p:cNvPr>
          <p:cNvSpPr>
            <a:spLocks noGrp="1"/>
          </p:cNvSpPr>
          <p:nvPr>
            <p:ph type="sldNum" sz="quarter" idx="12"/>
          </p:nvPr>
        </p:nvSpPr>
        <p:spPr/>
        <p:txBody>
          <a:bodyPr/>
          <a:lstStyle/>
          <a:p>
            <a:fld id="{47057AB8-1525-4182-B43F-4FC82605D65D}" type="slidenum">
              <a:rPr lang="fr-FR" smtClean="0"/>
              <a:t>2</a:t>
            </a:fld>
            <a:endParaRPr lang="fr-FR"/>
          </a:p>
        </p:txBody>
      </p:sp>
      <p:sp>
        <p:nvSpPr>
          <p:cNvPr id="5" name="Espace réservé du texte 3">
            <a:extLst>
              <a:ext uri="{FF2B5EF4-FFF2-40B4-BE49-F238E27FC236}">
                <a16:creationId xmlns:a16="http://schemas.microsoft.com/office/drawing/2014/main" id="{720C0B62-A892-80C1-B4B7-1FC8AA10415E}"/>
              </a:ext>
            </a:extLst>
          </p:cNvPr>
          <p:cNvSpPr txBox="1">
            <a:spLocks/>
          </p:cNvSpPr>
          <p:nvPr/>
        </p:nvSpPr>
        <p:spPr>
          <a:xfrm>
            <a:off x="2061715" y="974900"/>
            <a:ext cx="10085614" cy="515319"/>
          </a:xfrm>
          <a:prstGeom prst="rect">
            <a:avLst/>
          </a:prstGeom>
        </p:spPr>
        <p:txBody>
          <a:bodyPr vert="horz" lIns="0" tIns="0" rIns="0" bIns="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b="0" i="0" kern="1200">
                <a:solidFill>
                  <a:schemeClr val="tx2"/>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endParaRPr kumimoji="0" lang="fr-FR" sz="2000" b="0" i="0" u="none" strike="noStrike" kern="1200" cap="none" spc="0" normalizeH="0" baseline="0" noProof="0">
              <a:ln>
                <a:noFill/>
              </a:ln>
              <a:solidFill>
                <a:srgbClr val="7CA655"/>
              </a:solidFill>
              <a:effectLst/>
              <a:uLnTx/>
              <a:uFillTx/>
              <a:latin typeface="Franklin Gothic Demi"/>
              <a:ea typeface="+mn-ea"/>
              <a:cs typeface="+mn-cs"/>
            </a:endParaRPr>
          </a:p>
        </p:txBody>
      </p:sp>
      <p:sp>
        <p:nvSpPr>
          <p:cNvPr id="7" name="Espace réservé du texte 3">
            <a:extLst>
              <a:ext uri="{FF2B5EF4-FFF2-40B4-BE49-F238E27FC236}">
                <a16:creationId xmlns:a16="http://schemas.microsoft.com/office/drawing/2014/main" id="{2FEA0ABE-1C70-AA8A-4328-EC2A94BC68DA}"/>
              </a:ext>
            </a:extLst>
          </p:cNvPr>
          <p:cNvSpPr txBox="1">
            <a:spLocks/>
          </p:cNvSpPr>
          <p:nvPr/>
        </p:nvSpPr>
        <p:spPr>
          <a:xfrm>
            <a:off x="952500" y="3601640"/>
            <a:ext cx="7973786" cy="653143"/>
          </a:xfrm>
          <a:prstGeom prst="rect">
            <a:avLst/>
          </a:prstGeom>
        </p:spPr>
        <p:txBody>
          <a:bodyPr vert="horz" lIns="0" tIns="0" rIns="0" bIns="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b="0" i="0" kern="1200">
                <a:solidFill>
                  <a:schemeClr val="tx2"/>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endParaRPr kumimoji="0" lang="fr-FR" sz="2000" b="0" i="0" u="none" strike="noStrike" kern="1200" cap="none" spc="0" normalizeH="0" baseline="0" noProof="0">
              <a:ln>
                <a:noFill/>
              </a:ln>
              <a:solidFill>
                <a:srgbClr val="7CA655"/>
              </a:solidFill>
              <a:effectLst/>
              <a:uLnTx/>
              <a:uFillTx/>
              <a:latin typeface="Georgia Pro Semibold" panose="02040702050405020303" pitchFamily="18" charset="0"/>
            </a:endParaRPr>
          </a:p>
        </p:txBody>
      </p:sp>
      <p:sp>
        <p:nvSpPr>
          <p:cNvPr id="10" name="Espace réservé du texte 3">
            <a:extLst>
              <a:ext uri="{FF2B5EF4-FFF2-40B4-BE49-F238E27FC236}">
                <a16:creationId xmlns:a16="http://schemas.microsoft.com/office/drawing/2014/main" id="{05B14BB2-F659-A55F-7E4F-98FCA69A52B2}"/>
              </a:ext>
            </a:extLst>
          </p:cNvPr>
          <p:cNvSpPr txBox="1">
            <a:spLocks/>
          </p:cNvSpPr>
          <p:nvPr/>
        </p:nvSpPr>
        <p:spPr>
          <a:xfrm>
            <a:off x="827314" y="2024743"/>
            <a:ext cx="10929256" cy="4114800"/>
          </a:xfrm>
          <a:prstGeom prst="rect">
            <a:avLst/>
          </a:prstGeom>
        </p:spPr>
        <p:txBody>
          <a:bodyPr vert="horz" lIns="0" tIns="0" rIns="0" bIns="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b="0" i="0" kern="1200">
                <a:solidFill>
                  <a:schemeClr val="tx2"/>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sz="2400" dirty="0">
                <a:solidFill>
                  <a:srgbClr val="002060"/>
                </a:solidFill>
                <a:latin typeface="Cavolini" panose="020B0502040204020203" pitchFamily="66" charset="0"/>
                <a:ea typeface="ADLaM Display" panose="02010000000000000000" pitchFamily="2" charset="0"/>
                <a:cs typeface="Cavolini" panose="020B0502040204020203" pitchFamily="66" charset="0"/>
              </a:rPr>
              <a:t>I - Le mot du Président</a:t>
            </a:r>
          </a:p>
          <a:p>
            <a:pPr marL="0" indent="0" algn="just">
              <a:buNone/>
            </a:pPr>
            <a:r>
              <a:rPr lang="fr-FR" sz="2400" dirty="0">
                <a:solidFill>
                  <a:srgbClr val="002060"/>
                </a:solidFill>
                <a:latin typeface="Cavolini" panose="020B0502040204020203" pitchFamily="66" charset="0"/>
                <a:ea typeface="ADLaM Display" panose="02010000000000000000" pitchFamily="2" charset="0"/>
                <a:cs typeface="Cavolini" panose="020B0502040204020203" pitchFamily="66" charset="0"/>
              </a:rPr>
              <a:t>II - L’association</a:t>
            </a:r>
          </a:p>
          <a:p>
            <a:pPr marL="628650" indent="-176213" algn="just">
              <a:buNone/>
            </a:pPr>
            <a:r>
              <a:rPr lang="fr-FR" dirty="0">
                <a:solidFill>
                  <a:srgbClr val="002060"/>
                </a:solidFill>
                <a:latin typeface="Cavolini" panose="020B0502040204020203" pitchFamily="66" charset="0"/>
                <a:ea typeface="ADLaM Display" panose="02010000000000000000" pitchFamily="2" charset="0"/>
                <a:cs typeface="Cavolini" panose="020B0502040204020203" pitchFamily="66" charset="0"/>
              </a:rPr>
              <a:t>A- Organigramme et trombinoscope </a:t>
            </a:r>
          </a:p>
          <a:p>
            <a:pPr marL="628650" indent="-176213" algn="just">
              <a:buNone/>
            </a:pPr>
            <a:r>
              <a:rPr lang="fr-FR" dirty="0">
                <a:solidFill>
                  <a:srgbClr val="002060"/>
                </a:solidFill>
                <a:latin typeface="Cavolini" panose="020B0502040204020203" pitchFamily="66" charset="0"/>
                <a:ea typeface="ADLaM Display" panose="02010000000000000000" pitchFamily="2" charset="0"/>
                <a:cs typeface="Cavolini" panose="020B0502040204020203" pitchFamily="66" charset="0"/>
              </a:rPr>
              <a:t>B- L’ODPC-RIM en quelques mots </a:t>
            </a:r>
          </a:p>
          <a:p>
            <a:pPr marL="628650" indent="-176213" algn="just">
              <a:buNone/>
            </a:pPr>
            <a:r>
              <a:rPr lang="fr-FR" dirty="0">
                <a:solidFill>
                  <a:srgbClr val="002060"/>
                </a:solidFill>
                <a:latin typeface="Cavolini" panose="020B0502040204020203" pitchFamily="66" charset="0"/>
                <a:ea typeface="ADLaM Display" panose="02010000000000000000" pitchFamily="2" charset="0"/>
                <a:cs typeface="Cavolini" panose="020B0502040204020203" pitchFamily="66" charset="0"/>
              </a:rPr>
              <a:t>C- L’ODPC-RIM en action </a:t>
            </a:r>
          </a:p>
          <a:p>
            <a:pPr marL="1071563" indent="-354013" algn="just">
              <a:buFont typeface="Arial" panose="020B0604020202020204" pitchFamily="34" charset="0"/>
              <a:buChar char="•"/>
            </a:pPr>
            <a:r>
              <a:rPr lang="fr-FR" sz="1600" dirty="0">
                <a:solidFill>
                  <a:srgbClr val="002060"/>
                </a:solidFill>
                <a:latin typeface="Cavolini" panose="020B0502040204020203" pitchFamily="66" charset="0"/>
                <a:ea typeface="ADLaM Display" panose="02010000000000000000" pitchFamily="2" charset="0"/>
                <a:cs typeface="Cavolini" panose="020B0502040204020203" pitchFamily="66" charset="0"/>
              </a:rPr>
              <a:t>Formations DPC </a:t>
            </a:r>
          </a:p>
          <a:p>
            <a:pPr marL="1071563" indent="-354013" algn="just">
              <a:buFont typeface="Arial" panose="020B0604020202020204" pitchFamily="34" charset="0"/>
              <a:buChar char="•"/>
            </a:pPr>
            <a:r>
              <a:rPr lang="fr-FR" sz="1600" dirty="0">
                <a:solidFill>
                  <a:srgbClr val="002060"/>
                </a:solidFill>
                <a:latin typeface="Cavolini" panose="020B0502040204020203" pitchFamily="66" charset="0"/>
                <a:ea typeface="ADLaM Display" panose="02010000000000000000" pitchFamily="2" charset="0"/>
                <a:cs typeface="Cavolini" panose="020B0502040204020203" pitchFamily="66" charset="0"/>
              </a:rPr>
              <a:t>Label </a:t>
            </a:r>
            <a:r>
              <a:rPr lang="fr-FR" sz="1600" dirty="0" err="1">
                <a:solidFill>
                  <a:srgbClr val="002060"/>
                </a:solidFill>
                <a:latin typeface="Cavolini" panose="020B0502040204020203" pitchFamily="66" charset="0"/>
                <a:ea typeface="ADLaM Display" panose="02010000000000000000" pitchFamily="2" charset="0"/>
                <a:cs typeface="Cavolini" panose="020B0502040204020203" pitchFamily="66" charset="0"/>
              </a:rPr>
              <a:t>Qualiopi</a:t>
            </a:r>
            <a:endParaRPr lang="fr-FR" sz="1600" dirty="0">
              <a:solidFill>
                <a:srgbClr val="002060"/>
              </a:solidFill>
              <a:latin typeface="Cavolini" panose="020B0502040204020203" pitchFamily="66" charset="0"/>
              <a:ea typeface="ADLaM Display" panose="02010000000000000000" pitchFamily="2" charset="0"/>
              <a:cs typeface="Cavolini" panose="020B0502040204020203" pitchFamily="66" charset="0"/>
            </a:endParaRPr>
          </a:p>
          <a:p>
            <a:pPr marL="1071563" indent="-354013" algn="just">
              <a:buFont typeface="Arial" panose="020B0604020202020204" pitchFamily="34" charset="0"/>
              <a:buChar char="•"/>
            </a:pPr>
            <a:r>
              <a:rPr lang="fr-FR" sz="1600" dirty="0">
                <a:solidFill>
                  <a:srgbClr val="002060"/>
                </a:solidFill>
                <a:latin typeface="Cavolini" panose="020B0502040204020203" pitchFamily="66" charset="0"/>
                <a:ea typeface="ADLaM Display" panose="02010000000000000000" pitchFamily="2" charset="0"/>
                <a:cs typeface="Cavolini" panose="020B0502040204020203" pitchFamily="66" charset="0"/>
              </a:rPr>
              <a:t>Gestion des risques et dispositif qualité</a:t>
            </a:r>
          </a:p>
          <a:p>
            <a:pPr marL="1071563" indent="-354013" algn="just">
              <a:buFont typeface="Arial" panose="020B0604020202020204" pitchFamily="34" charset="0"/>
              <a:buChar char="•"/>
            </a:pPr>
            <a:r>
              <a:rPr lang="fr-FR" sz="1600" dirty="0">
                <a:solidFill>
                  <a:srgbClr val="002060"/>
                </a:solidFill>
                <a:latin typeface="Cavolini" panose="020B0502040204020203" pitchFamily="66" charset="0"/>
                <a:ea typeface="ADLaM Display" panose="02010000000000000000" pitchFamily="2" charset="0"/>
                <a:cs typeface="Cavolini" panose="020B0502040204020203" pitchFamily="66" charset="0"/>
              </a:rPr>
              <a:t>Communications (newsletters, site internet, compte LinkedIn, </a:t>
            </a:r>
            <a:r>
              <a:rPr lang="fr-FR" sz="1600" dirty="0" err="1">
                <a:solidFill>
                  <a:srgbClr val="002060"/>
                </a:solidFill>
                <a:latin typeface="Cavolini" panose="020B0502040204020203" pitchFamily="66" charset="0"/>
                <a:ea typeface="ADLaM Display" panose="02010000000000000000" pitchFamily="2" charset="0"/>
                <a:cs typeface="Cavolini" panose="020B0502040204020203" pitchFamily="66" charset="0"/>
              </a:rPr>
              <a:t>RadNîmes</a:t>
            </a:r>
            <a:r>
              <a:rPr lang="fr-FR" sz="1600" dirty="0">
                <a:solidFill>
                  <a:srgbClr val="002060"/>
                </a:solidFill>
                <a:latin typeface="Cavolini" panose="020B0502040204020203" pitchFamily="66" charset="0"/>
                <a:ea typeface="ADLaM Display" panose="02010000000000000000" pitchFamily="2" charset="0"/>
                <a:cs typeface="Cavolini" panose="020B0502040204020203" pitchFamily="66" charset="0"/>
              </a:rPr>
              <a:t> et SSP) </a:t>
            </a:r>
          </a:p>
          <a:p>
            <a:pPr marL="0" indent="0" algn="just">
              <a:buNone/>
            </a:pPr>
            <a:r>
              <a:rPr lang="fr-FR" sz="2400" dirty="0">
                <a:solidFill>
                  <a:srgbClr val="002060"/>
                </a:solidFill>
                <a:latin typeface="Cavolini" panose="020B0502040204020203" pitchFamily="66" charset="0"/>
                <a:ea typeface="ADLaM Display" panose="02010000000000000000" pitchFamily="2" charset="0"/>
                <a:cs typeface="Cavolini" panose="020B0502040204020203" pitchFamily="66" charset="0"/>
              </a:rPr>
              <a:t>III- Affaires professionnelles et évolutions règlementaires (ANDPC et HAS)</a:t>
            </a:r>
          </a:p>
          <a:p>
            <a:pPr marL="0" indent="0" algn="just">
              <a:buNone/>
            </a:pPr>
            <a:r>
              <a:rPr lang="fr-FR" sz="2400" dirty="0">
                <a:solidFill>
                  <a:srgbClr val="002060"/>
                </a:solidFill>
                <a:highlight>
                  <a:srgbClr val="00FFFF"/>
                </a:highlight>
                <a:latin typeface="Cavolini" panose="020B0502040204020203" pitchFamily="66" charset="0"/>
                <a:ea typeface="ADLaM Display" panose="02010000000000000000" pitchFamily="2" charset="0"/>
                <a:cs typeface="Cavolini" panose="020B0502040204020203" pitchFamily="66" charset="0"/>
              </a:rPr>
              <a:t>IV- Volet financier</a:t>
            </a:r>
            <a:endParaRPr kumimoji="0" lang="fr-FR" sz="1600" i="0" u="none" strike="noStrike" kern="1200" cap="none" spc="0" normalizeH="0" baseline="0" noProof="0" dirty="0">
              <a:ln>
                <a:noFill/>
              </a:ln>
              <a:solidFill>
                <a:srgbClr val="002060"/>
              </a:solidFill>
              <a:effectLst/>
              <a:highlight>
                <a:srgbClr val="00FFFF"/>
              </a:highlight>
              <a:uLnTx/>
              <a:uFillTx/>
              <a:latin typeface="Cavolini" panose="020B0502040204020203" pitchFamily="66" charset="0"/>
              <a:ea typeface="ADLaM Display" panose="02010000000000000000" pitchFamily="2" charset="0"/>
              <a:cs typeface="Cavolini" panose="020B0502040204020203" pitchFamily="66" charset="0"/>
            </a:endParaRPr>
          </a:p>
        </p:txBody>
      </p:sp>
    </p:spTree>
    <p:extLst>
      <p:ext uri="{BB962C8B-B14F-4D97-AF65-F5344CB8AC3E}">
        <p14:creationId xmlns:p14="http://schemas.microsoft.com/office/powerpoint/2010/main" val="2835563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3AB79E8-A8E7-4C1B-B2A0-3CABFD27789B}"/>
              </a:ext>
            </a:extLst>
          </p:cNvPr>
          <p:cNvSpPr>
            <a:spLocks noGrp="1"/>
          </p:cNvSpPr>
          <p:nvPr>
            <p:ph type="title"/>
          </p:nvPr>
        </p:nvSpPr>
        <p:spPr>
          <a:xfrm>
            <a:off x="5102689" y="1545771"/>
            <a:ext cx="6251110" cy="1460547"/>
          </a:xfrm>
        </p:spPr>
        <p:txBody>
          <a:bodyPr anchor="b">
            <a:normAutofit fontScale="90000"/>
          </a:bodyPr>
          <a:lstStyle/>
          <a:p>
            <a:r>
              <a:rPr lang="fr-FR" sz="5400" b="1" dirty="0">
                <a:solidFill>
                  <a:schemeClr val="accent1">
                    <a:lumMod val="75000"/>
                  </a:schemeClr>
                </a:solidFill>
              </a:rPr>
              <a:t>I- Le mot du Président</a:t>
            </a:r>
            <a:br>
              <a:rPr lang="fr-FR" sz="5400" b="1" dirty="0"/>
            </a:br>
            <a:endParaRPr lang="fr-FR" sz="5400" b="1" dirty="0"/>
          </a:p>
        </p:txBody>
      </p:sp>
      <p:pic>
        <p:nvPicPr>
          <p:cNvPr id="6" name="Image 5">
            <a:extLst>
              <a:ext uri="{FF2B5EF4-FFF2-40B4-BE49-F238E27FC236}">
                <a16:creationId xmlns:a16="http://schemas.microsoft.com/office/drawing/2014/main" id="{4E276ACA-F49D-6E0F-4855-ECDD78BE000D}"/>
              </a:ext>
            </a:extLst>
          </p:cNvPr>
          <p:cNvPicPr>
            <a:picLocks noChangeAspect="1"/>
          </p:cNvPicPr>
          <p:nvPr/>
        </p:nvPicPr>
        <p:blipFill rotWithShape="1">
          <a:blip r:embed="rId3">
            <a:extLst>
              <a:ext uri="{28A0092B-C50C-407E-A947-70E740481C1C}">
                <a14:useLocalDpi xmlns:a14="http://schemas.microsoft.com/office/drawing/2010/main" val="0"/>
              </a:ext>
            </a:extLst>
          </a:blip>
          <a:srcRect l="581" r="5425"/>
          <a:stretch/>
        </p:blipFill>
        <p:spPr>
          <a:xfrm>
            <a:off x="-194735"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3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5B584036-D6A4-4AE7-96BA-9460F8A32264}"/>
              </a:ext>
            </a:extLst>
          </p:cNvPr>
          <p:cNvSpPr>
            <a:spLocks noGrp="1"/>
          </p:cNvSpPr>
          <p:nvPr>
            <p:ph idx="1"/>
          </p:nvPr>
        </p:nvSpPr>
        <p:spPr>
          <a:xfrm>
            <a:off x="5297762" y="2706624"/>
            <a:ext cx="6251110" cy="3483864"/>
          </a:xfrm>
        </p:spPr>
        <p:txBody>
          <a:bodyPr vert="horz" lIns="91440" tIns="45720" rIns="91440" bIns="45720" rtlCol="0">
            <a:normAutofit fontScale="47500" lnSpcReduction="20000"/>
          </a:bodyPr>
          <a:lstStyle/>
          <a:p>
            <a:pPr marL="0" indent="0" algn="just">
              <a:buNone/>
            </a:pPr>
            <a:r>
              <a:rPr lang="fr-FR" sz="2400" dirty="0">
                <a:solidFill>
                  <a:srgbClr val="002060"/>
                </a:solidFill>
                <a:latin typeface="Gill Sans MT"/>
                <a:ea typeface="ADLaM Display"/>
                <a:cs typeface="Cavolini"/>
              </a:rPr>
              <a:t>Notre organisme de DPC, l'ODPC RIM est aujourd'hui arrivé à maturité. </a:t>
            </a:r>
          </a:p>
          <a:p>
            <a:pPr marL="0" indent="0" algn="just">
              <a:buNone/>
            </a:pPr>
            <a:r>
              <a:rPr lang="fr-FR" sz="2400" dirty="0">
                <a:solidFill>
                  <a:srgbClr val="002060"/>
                </a:solidFill>
                <a:latin typeface="Gill Sans MT"/>
                <a:ea typeface="ADLaM Display"/>
                <a:cs typeface="Cavolini"/>
              </a:rPr>
              <a:t>Il repose sur 2 piliers que sont l'accréditation en équipes et l'organisation de formations privilégiant le programme intégré.</a:t>
            </a:r>
          </a:p>
          <a:p>
            <a:pPr marL="0" indent="0" algn="just">
              <a:buNone/>
            </a:pPr>
            <a:r>
              <a:rPr lang="fr-FR" sz="2400" dirty="0">
                <a:solidFill>
                  <a:srgbClr val="002060"/>
                </a:solidFill>
                <a:latin typeface="Gill Sans MT"/>
                <a:ea typeface="ADLaM Display"/>
                <a:cs typeface="Cavolini"/>
              </a:rPr>
              <a:t>L’accréditation en équipes est l’outil clé de la gestion des risques. Elle est très adaptée aux équipes hospitalières (publiques ou libérales) et tout particulièrement à la pratique de la radiologie interventionnelle sans exclure la radiologie diagnostique. L’accréditation en équipes consiste à déclarer de façon exhaustive des évènements indésirables et à proposer en groupe les moyens de les anticiper dans le cadre d’une démarche qualité. L’accréditation en équipes est placée sous l’égide de la Haute Autorité de Santé (HAS). Cette accréditation vaut DPC pour chacun(e) des professionnels de l’équipe et constitue un élément de qualité important dans la certification des établissements de santé.</a:t>
            </a:r>
          </a:p>
          <a:p>
            <a:pPr marL="0" indent="0" algn="just">
              <a:buNone/>
            </a:pPr>
            <a:r>
              <a:rPr lang="fr-FR" sz="2400" dirty="0">
                <a:solidFill>
                  <a:srgbClr val="002060"/>
                </a:solidFill>
                <a:latin typeface="Gill Sans MT"/>
                <a:ea typeface="ADLaM Display"/>
                <a:cs typeface="Cavolini"/>
              </a:rPr>
              <a:t>L’ODPC-RIM a mis en place plusieurs programmes intégrés qui se déroulent sur plusieurs semaines et font appel à différentes méthodes pédagogiques recommandées par la HAS (vignettes cliniques, tests de concordance de script, audit clinique..).</a:t>
            </a:r>
          </a:p>
          <a:p>
            <a:pPr marL="0" indent="0" algn="just">
              <a:buNone/>
            </a:pPr>
            <a:r>
              <a:rPr lang="fr-FR" sz="2400" dirty="0">
                <a:solidFill>
                  <a:srgbClr val="002060"/>
                </a:solidFill>
                <a:latin typeface="Gill Sans MT"/>
                <a:ea typeface="ADLaM Display"/>
                <a:cs typeface="Cavolini"/>
              </a:rPr>
              <a:t>Selon les préconisations du Conseil Professionnel de la Radiologie, les radiologues peuvent également réaliser d'autres actions pour étoffer leur portfolio et valider leur DPC obligatoire. Ces actions au nombre de 14 sont référencées sur le site web de l'ODPC RIM et nous conseillons aux professionnels de les saisir sur le site de la Fédération des spécialités médicales (</a:t>
            </a:r>
            <a:r>
              <a:rPr lang="fr-FR" sz="2400" dirty="0" err="1">
                <a:solidFill>
                  <a:srgbClr val="002060"/>
                </a:solidFill>
                <a:latin typeface="Gill Sans MT"/>
                <a:ea typeface="ADLaM Display"/>
                <a:cs typeface="Cavolini"/>
              </a:rPr>
              <a:t>parcourspro</a:t>
            </a:r>
            <a:r>
              <a:rPr lang="fr-FR" sz="2400" dirty="0">
                <a:solidFill>
                  <a:srgbClr val="002060"/>
                </a:solidFill>
                <a:latin typeface="Gill Sans MT"/>
                <a:ea typeface="ADLaM Display"/>
                <a:cs typeface="Cavolini"/>
              </a:rPr>
              <a:t> online). </a:t>
            </a:r>
          </a:p>
          <a:p>
            <a:pPr marL="0" indent="0" algn="just">
              <a:buNone/>
            </a:pPr>
            <a:r>
              <a:rPr lang="fr-FR" sz="2400" dirty="0">
                <a:solidFill>
                  <a:srgbClr val="002060"/>
                </a:solidFill>
                <a:latin typeface="Gill Sans MT"/>
                <a:ea typeface="ADLaM Display"/>
                <a:cs typeface="Cavolini"/>
              </a:rPr>
              <a:t>Je terminerai  en remerciant chaleureusement les très nombreux collègues qui participent activement à l'action de l'ODPC RIM au sein du Bureau ou du Conseil d'Administration, au travers de l'accréditation en équipes sous la houlette bienveillante du Pr. J Paul Beregi ou des programmes de DPC sans oublier notre indispensable Directrice, Céline Chardon assistée de Grace </a:t>
            </a:r>
            <a:r>
              <a:rPr lang="fr-FR" sz="2400" dirty="0" err="1">
                <a:solidFill>
                  <a:srgbClr val="002060"/>
                </a:solidFill>
                <a:latin typeface="Gill Sans MT"/>
                <a:ea typeface="ADLaM Display"/>
                <a:cs typeface="Cavolini"/>
              </a:rPr>
              <a:t>Akaga</a:t>
            </a:r>
            <a:r>
              <a:rPr lang="fr-FR" sz="2400" dirty="0">
                <a:solidFill>
                  <a:srgbClr val="002060"/>
                </a:solidFill>
                <a:latin typeface="Gill Sans MT"/>
                <a:ea typeface="ADLaM Display"/>
                <a:cs typeface="Cavolini"/>
              </a:rPr>
              <a:t>, étudiante à EDC Paris Business </a:t>
            </a:r>
            <a:r>
              <a:rPr lang="fr-FR" sz="2400" dirty="0" err="1">
                <a:solidFill>
                  <a:srgbClr val="002060"/>
                </a:solidFill>
                <a:latin typeface="Gill Sans MT"/>
                <a:ea typeface="ADLaM Display"/>
                <a:cs typeface="Cavolini"/>
              </a:rPr>
              <a:t>School</a:t>
            </a:r>
            <a:r>
              <a:rPr lang="fr-FR" sz="2400" dirty="0">
                <a:solidFill>
                  <a:srgbClr val="002060"/>
                </a:solidFill>
                <a:latin typeface="Gill Sans MT"/>
                <a:ea typeface="ADLaM Display"/>
                <a:cs typeface="Cavolini"/>
              </a:rPr>
              <a:t> et remarquable stagiaire en alternance.</a:t>
            </a:r>
          </a:p>
          <a:p>
            <a:pPr marL="0" indent="0" algn="just">
              <a:buNone/>
            </a:pPr>
            <a:endParaRPr lang="fr-FR" sz="2400" dirty="0">
              <a:solidFill>
                <a:srgbClr val="002060"/>
              </a:solidFill>
              <a:latin typeface="Gill Sans MT"/>
              <a:ea typeface="ADLaM Display"/>
              <a:cs typeface="Cavolini"/>
            </a:endParaRPr>
          </a:p>
        </p:txBody>
      </p:sp>
      <p:sp>
        <p:nvSpPr>
          <p:cNvPr id="4" name="Espace réservé du numéro de diapositive 3">
            <a:extLst>
              <a:ext uri="{FF2B5EF4-FFF2-40B4-BE49-F238E27FC236}">
                <a16:creationId xmlns:a16="http://schemas.microsoft.com/office/drawing/2014/main" id="{975765F3-7DC9-4109-B2DE-9E0F585FEA42}"/>
              </a:ext>
            </a:extLst>
          </p:cNvPr>
          <p:cNvSpPr>
            <a:spLocks noGrp="1"/>
          </p:cNvSpPr>
          <p:nvPr>
            <p:ph type="sldNum" sz="quarter" idx="12"/>
          </p:nvPr>
        </p:nvSpPr>
        <p:spPr>
          <a:xfrm>
            <a:off x="10052978" y="6356350"/>
            <a:ext cx="1300821" cy="365125"/>
          </a:xfrm>
        </p:spPr>
        <p:txBody>
          <a:bodyPr>
            <a:normAutofit/>
          </a:bodyPr>
          <a:lstStyle/>
          <a:p>
            <a:pPr>
              <a:spcAft>
                <a:spcPts val="600"/>
              </a:spcAft>
            </a:pPr>
            <a:fld id="{47057AB8-1525-4182-B43F-4FC82605D65D}" type="slidenum">
              <a:rPr lang="fr-FR" smtClean="0"/>
              <a:pPr>
                <a:spcAft>
                  <a:spcPts val="600"/>
                </a:spcAft>
              </a:pPr>
              <a:t>3</a:t>
            </a:fld>
            <a:endParaRPr lang="fr-FR"/>
          </a:p>
        </p:txBody>
      </p:sp>
    </p:spTree>
    <p:extLst>
      <p:ext uri="{BB962C8B-B14F-4D97-AF65-F5344CB8AC3E}">
        <p14:creationId xmlns:p14="http://schemas.microsoft.com/office/powerpoint/2010/main" val="657006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75765F3-7DC9-4109-B2DE-9E0F585FEA42}"/>
              </a:ext>
            </a:extLst>
          </p:cNvPr>
          <p:cNvSpPr>
            <a:spLocks noGrp="1"/>
          </p:cNvSpPr>
          <p:nvPr>
            <p:ph type="sldNum" sz="quarter" idx="12"/>
          </p:nvPr>
        </p:nvSpPr>
        <p:spPr/>
        <p:txBody>
          <a:bodyPr/>
          <a:lstStyle/>
          <a:p>
            <a:fld id="{47057AB8-1525-4182-B43F-4FC82605D65D}" type="slidenum">
              <a:rPr lang="fr-FR" smtClean="0"/>
              <a:t>4</a:t>
            </a:fld>
            <a:endParaRPr lang="fr-FR"/>
          </a:p>
        </p:txBody>
      </p:sp>
    </p:spTree>
    <p:extLst>
      <p:ext uri="{BB962C8B-B14F-4D97-AF65-F5344CB8AC3E}">
        <p14:creationId xmlns:p14="http://schemas.microsoft.com/office/powerpoint/2010/main" val="2642080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75765F3-7DC9-4109-B2DE-9E0F585FEA42}"/>
              </a:ext>
            </a:extLst>
          </p:cNvPr>
          <p:cNvSpPr>
            <a:spLocks noGrp="1"/>
          </p:cNvSpPr>
          <p:nvPr>
            <p:ph type="sldNum" sz="quarter" idx="12"/>
          </p:nvPr>
        </p:nvSpPr>
        <p:spPr/>
        <p:txBody>
          <a:bodyPr/>
          <a:lstStyle/>
          <a:p>
            <a:fld id="{47057AB8-1525-4182-B43F-4FC82605D65D}" type="slidenum">
              <a:rPr lang="fr-FR" smtClean="0"/>
              <a:t>5</a:t>
            </a:fld>
            <a:endParaRPr lang="fr-FR"/>
          </a:p>
        </p:txBody>
      </p:sp>
      <p:pic>
        <p:nvPicPr>
          <p:cNvPr id="6" name="Espace réservé du contenu 5" descr="Une image contenant texte, Visage humain, capture d’écran&#10;&#10;Description générée automatiquement">
            <a:extLst>
              <a:ext uri="{FF2B5EF4-FFF2-40B4-BE49-F238E27FC236}">
                <a16:creationId xmlns:a16="http://schemas.microsoft.com/office/drawing/2014/main" id="{D8EDBF0B-044D-65FC-1E39-A794518D52E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8745"/>
          <a:stretch/>
        </p:blipFill>
        <p:spPr>
          <a:xfrm>
            <a:off x="1905802" y="1430989"/>
            <a:ext cx="7727883" cy="4709425"/>
          </a:xfrm>
        </p:spPr>
      </p:pic>
    </p:spTree>
    <p:extLst>
      <p:ext uri="{BB962C8B-B14F-4D97-AF65-F5344CB8AC3E}">
        <p14:creationId xmlns:p14="http://schemas.microsoft.com/office/powerpoint/2010/main" val="2024648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2B934850-45F1-9FB7-1EE5-2DC210902AA8}"/>
              </a:ext>
            </a:extLst>
          </p:cNvPr>
          <p:cNvSpPr>
            <a:spLocks noGrp="1"/>
          </p:cNvSpPr>
          <p:nvPr>
            <p:ph type="sldNum" sz="quarter" idx="12"/>
          </p:nvPr>
        </p:nvSpPr>
        <p:spPr/>
        <p:txBody>
          <a:bodyPr/>
          <a:lstStyle/>
          <a:p>
            <a:fld id="{47057AB8-1525-4182-B43F-4FC82605D65D}" type="slidenum">
              <a:rPr lang="fr-FR" smtClean="0"/>
              <a:t>6</a:t>
            </a:fld>
            <a:endParaRPr lang="fr-FR"/>
          </a:p>
        </p:txBody>
      </p:sp>
      <p:pic>
        <p:nvPicPr>
          <p:cNvPr id="3" name="Image 2" descr="Une image contenant capture d’écran, texte, cercle&#10;&#10;Description générée automatiquement">
            <a:extLst>
              <a:ext uri="{FF2B5EF4-FFF2-40B4-BE49-F238E27FC236}">
                <a16:creationId xmlns:a16="http://schemas.microsoft.com/office/drawing/2014/main" id="{EF500FD0-3D41-2081-9FEE-88D637B8CCA9}"/>
              </a:ext>
            </a:extLst>
          </p:cNvPr>
          <p:cNvPicPr>
            <a:picLocks noChangeAspect="1"/>
          </p:cNvPicPr>
          <p:nvPr/>
        </p:nvPicPr>
        <p:blipFill rotWithShape="1">
          <a:blip r:embed="rId3">
            <a:extLst>
              <a:ext uri="{28A0092B-C50C-407E-A947-70E740481C1C}">
                <a14:useLocalDpi xmlns:a14="http://schemas.microsoft.com/office/drawing/2010/main" val="0"/>
              </a:ext>
            </a:extLst>
          </a:blip>
          <a:srcRect b="15768"/>
          <a:stretch/>
        </p:blipFill>
        <p:spPr>
          <a:xfrm>
            <a:off x="1222408" y="579738"/>
            <a:ext cx="9638097" cy="6088752"/>
          </a:xfrm>
          <a:prstGeom prst="rect">
            <a:avLst/>
          </a:prstGeom>
        </p:spPr>
      </p:pic>
    </p:spTree>
    <p:extLst>
      <p:ext uri="{BB962C8B-B14F-4D97-AF65-F5344CB8AC3E}">
        <p14:creationId xmlns:p14="http://schemas.microsoft.com/office/powerpoint/2010/main" val="191852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2B934850-45F1-9FB7-1EE5-2DC210902AA8}"/>
              </a:ext>
            </a:extLst>
          </p:cNvPr>
          <p:cNvSpPr>
            <a:spLocks noGrp="1"/>
          </p:cNvSpPr>
          <p:nvPr>
            <p:ph type="sldNum" sz="quarter" idx="12"/>
          </p:nvPr>
        </p:nvSpPr>
        <p:spPr/>
        <p:txBody>
          <a:bodyPr/>
          <a:lstStyle/>
          <a:p>
            <a:fld id="{47057AB8-1525-4182-B43F-4FC82605D65D}" type="slidenum">
              <a:rPr lang="fr-FR" smtClean="0"/>
              <a:t>7</a:t>
            </a:fld>
            <a:endParaRPr lang="fr-FR"/>
          </a:p>
        </p:txBody>
      </p:sp>
      <p:pic>
        <p:nvPicPr>
          <p:cNvPr id="5" name="Image 4" descr="Une image contenant capture d’écran, cercle&#10;&#10;Description générée automatiquement">
            <a:extLst>
              <a:ext uri="{FF2B5EF4-FFF2-40B4-BE49-F238E27FC236}">
                <a16:creationId xmlns:a16="http://schemas.microsoft.com/office/drawing/2014/main" id="{FCF6DAA2-0038-1EA5-AC54-FF4AD58768AA}"/>
              </a:ext>
            </a:extLst>
          </p:cNvPr>
          <p:cNvPicPr>
            <a:picLocks noChangeAspect="1"/>
          </p:cNvPicPr>
          <p:nvPr/>
        </p:nvPicPr>
        <p:blipFill rotWithShape="1">
          <a:blip r:embed="rId3">
            <a:extLst>
              <a:ext uri="{28A0092B-C50C-407E-A947-70E740481C1C}">
                <a14:useLocalDpi xmlns:a14="http://schemas.microsoft.com/office/drawing/2010/main" val="0"/>
              </a:ext>
            </a:extLst>
          </a:blip>
          <a:srcRect l="631" t="1139" r="-631" b="8194"/>
          <a:stretch/>
        </p:blipFill>
        <p:spPr>
          <a:xfrm>
            <a:off x="1934678" y="874446"/>
            <a:ext cx="8598570" cy="5847029"/>
          </a:xfrm>
          <a:prstGeom prst="rect">
            <a:avLst/>
          </a:prstGeom>
        </p:spPr>
      </p:pic>
    </p:spTree>
    <p:extLst>
      <p:ext uri="{BB962C8B-B14F-4D97-AF65-F5344CB8AC3E}">
        <p14:creationId xmlns:p14="http://schemas.microsoft.com/office/powerpoint/2010/main" val="3145077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2B934850-45F1-9FB7-1EE5-2DC210902AA8}"/>
              </a:ext>
            </a:extLst>
          </p:cNvPr>
          <p:cNvSpPr>
            <a:spLocks noGrp="1"/>
          </p:cNvSpPr>
          <p:nvPr>
            <p:ph type="sldNum" sz="quarter" idx="12"/>
          </p:nvPr>
        </p:nvSpPr>
        <p:spPr/>
        <p:txBody>
          <a:bodyPr/>
          <a:lstStyle/>
          <a:p>
            <a:fld id="{47057AB8-1525-4182-B43F-4FC82605D65D}" type="slidenum">
              <a:rPr lang="fr-FR" smtClean="0"/>
              <a:t>8</a:t>
            </a:fld>
            <a:endParaRPr lang="fr-FR"/>
          </a:p>
        </p:txBody>
      </p:sp>
      <p:pic>
        <p:nvPicPr>
          <p:cNvPr id="5" name="Image 4" descr="Une image contenant capture d’écran, Visage humain, cercle, texte&#10;&#10;Description générée automatiquement">
            <a:extLst>
              <a:ext uri="{FF2B5EF4-FFF2-40B4-BE49-F238E27FC236}">
                <a16:creationId xmlns:a16="http://schemas.microsoft.com/office/drawing/2014/main" id="{B4796693-0D59-A456-AB8A-25CECB8E58E8}"/>
              </a:ext>
            </a:extLst>
          </p:cNvPr>
          <p:cNvPicPr>
            <a:picLocks noChangeAspect="1"/>
          </p:cNvPicPr>
          <p:nvPr/>
        </p:nvPicPr>
        <p:blipFill rotWithShape="1">
          <a:blip r:embed="rId3">
            <a:extLst>
              <a:ext uri="{28A0092B-C50C-407E-A947-70E740481C1C}">
                <a14:useLocalDpi xmlns:a14="http://schemas.microsoft.com/office/drawing/2010/main" val="0"/>
              </a:ext>
            </a:extLst>
          </a:blip>
          <a:srcRect t="14444" b="28730"/>
          <a:stretch/>
        </p:blipFill>
        <p:spPr>
          <a:xfrm>
            <a:off x="674914" y="1295400"/>
            <a:ext cx="10842171" cy="4620830"/>
          </a:xfrm>
          <a:prstGeom prst="rect">
            <a:avLst/>
          </a:prstGeom>
        </p:spPr>
      </p:pic>
    </p:spTree>
    <p:extLst>
      <p:ext uri="{BB962C8B-B14F-4D97-AF65-F5344CB8AC3E}">
        <p14:creationId xmlns:p14="http://schemas.microsoft.com/office/powerpoint/2010/main" val="276289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2B934850-45F1-9FB7-1EE5-2DC210902AA8}"/>
              </a:ext>
            </a:extLst>
          </p:cNvPr>
          <p:cNvSpPr>
            <a:spLocks noGrp="1"/>
          </p:cNvSpPr>
          <p:nvPr>
            <p:ph type="sldNum" sz="quarter" idx="12"/>
          </p:nvPr>
        </p:nvSpPr>
        <p:spPr/>
        <p:txBody>
          <a:bodyPr/>
          <a:lstStyle/>
          <a:p>
            <a:fld id="{47057AB8-1525-4182-B43F-4FC82605D65D}" type="slidenum">
              <a:rPr lang="fr-FR" smtClean="0"/>
              <a:t>9</a:t>
            </a:fld>
            <a:endParaRPr lang="fr-FR"/>
          </a:p>
        </p:txBody>
      </p:sp>
      <p:pic>
        <p:nvPicPr>
          <p:cNvPr id="3" name="Image 2" descr="Une image contenant texte, Visage humain, capture d’écran, personne&#10;&#10;Description générée automatiquement">
            <a:extLst>
              <a:ext uri="{FF2B5EF4-FFF2-40B4-BE49-F238E27FC236}">
                <a16:creationId xmlns:a16="http://schemas.microsoft.com/office/drawing/2014/main" id="{2CAE1967-4224-1E4B-A153-2E1D6DB2401A}"/>
              </a:ext>
            </a:extLst>
          </p:cNvPr>
          <p:cNvPicPr>
            <a:picLocks noChangeAspect="1"/>
          </p:cNvPicPr>
          <p:nvPr/>
        </p:nvPicPr>
        <p:blipFill rotWithShape="1">
          <a:blip r:embed="rId3">
            <a:extLst>
              <a:ext uri="{28A0092B-C50C-407E-A947-70E740481C1C}">
                <a14:useLocalDpi xmlns:a14="http://schemas.microsoft.com/office/drawing/2010/main" val="0"/>
              </a:ext>
            </a:extLst>
          </a:blip>
          <a:srcRect b="23930"/>
          <a:stretch/>
        </p:blipFill>
        <p:spPr>
          <a:xfrm>
            <a:off x="1524000" y="452388"/>
            <a:ext cx="9144000" cy="5216892"/>
          </a:xfrm>
          <a:prstGeom prst="rect">
            <a:avLst/>
          </a:prstGeom>
        </p:spPr>
      </p:pic>
    </p:spTree>
    <p:extLst>
      <p:ext uri="{BB962C8B-B14F-4D97-AF65-F5344CB8AC3E}">
        <p14:creationId xmlns:p14="http://schemas.microsoft.com/office/powerpoint/2010/main" val="2830967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75765F3-7DC9-4109-B2DE-9E0F585FEA42}"/>
              </a:ext>
            </a:extLst>
          </p:cNvPr>
          <p:cNvSpPr>
            <a:spLocks noGrp="1"/>
          </p:cNvSpPr>
          <p:nvPr>
            <p:ph type="sldNum" sz="quarter" idx="12"/>
          </p:nvPr>
        </p:nvSpPr>
        <p:spPr>
          <a:xfrm>
            <a:off x="2100617" y="3889612"/>
            <a:ext cx="2743200" cy="1064573"/>
          </a:xfrm>
        </p:spPr>
        <p:txBody>
          <a:bodyPr/>
          <a:lstStyle/>
          <a:p>
            <a:fld id="{47057AB8-1525-4182-B43F-4FC82605D65D}" type="slidenum">
              <a:rPr lang="fr-FR" smtClean="0"/>
              <a:t>10</a:t>
            </a:fld>
            <a:endParaRPr lang="fr-FR"/>
          </a:p>
        </p:txBody>
      </p:sp>
      <p:sp>
        <p:nvSpPr>
          <p:cNvPr id="10" name="ZoneTexte 9">
            <a:extLst>
              <a:ext uri="{FF2B5EF4-FFF2-40B4-BE49-F238E27FC236}">
                <a16:creationId xmlns:a16="http://schemas.microsoft.com/office/drawing/2014/main" id="{53008999-AE15-5786-7FC0-44CDEDC5BE32}"/>
              </a:ext>
            </a:extLst>
          </p:cNvPr>
          <p:cNvSpPr txBox="1"/>
          <p:nvPr/>
        </p:nvSpPr>
        <p:spPr>
          <a:xfrm>
            <a:off x="558419" y="2968388"/>
            <a:ext cx="3926496" cy="1723549"/>
          </a:xfrm>
          <a:prstGeom prst="rect">
            <a:avLst/>
          </a:prstGeom>
          <a:noFill/>
        </p:spPr>
        <p:txBody>
          <a:bodyPr wrap="square" rtlCol="0">
            <a:spAutoFit/>
          </a:bodyPr>
          <a:lstStyle/>
          <a:p>
            <a:r>
              <a:rPr lang="fr-FR" b="1" dirty="0">
                <a:solidFill>
                  <a:schemeClr val="bg1"/>
                </a:solidFill>
              </a:rPr>
              <a:t>Accréditation des équipes :</a:t>
            </a:r>
          </a:p>
          <a:p>
            <a:pPr marL="541338" indent="-276225">
              <a:buFont typeface="Arial" panose="020B0604020202020204" pitchFamily="34" charset="0"/>
              <a:buChar char="•"/>
            </a:pPr>
            <a:r>
              <a:rPr lang="fr-FR" sz="1400" b="1" dirty="0">
                <a:solidFill>
                  <a:schemeClr val="bg1"/>
                </a:solidFill>
                <a:latin typeface="YACkoOF0Xck 0"/>
              </a:rPr>
              <a:t>77 équipes radio inscrites </a:t>
            </a:r>
          </a:p>
          <a:p>
            <a:r>
              <a:rPr lang="fr-FR" sz="1400" b="1" dirty="0">
                <a:solidFill>
                  <a:schemeClr val="bg1"/>
                </a:solidFill>
              </a:rPr>
              <a:t>              </a:t>
            </a:r>
            <a:r>
              <a:rPr lang="fr-FR" sz="1400" b="1" i="1" dirty="0">
                <a:solidFill>
                  <a:schemeClr val="bg1"/>
                </a:solidFill>
              </a:rPr>
              <a:t>Soit 687 radiologues inscrits </a:t>
            </a:r>
          </a:p>
          <a:p>
            <a:pPr marL="541338" indent="-276225">
              <a:buFont typeface="Arial" panose="020B0604020202020204" pitchFamily="34" charset="0"/>
              <a:buChar char="•"/>
            </a:pPr>
            <a:r>
              <a:rPr lang="fr-FR" sz="1400" b="1" dirty="0">
                <a:solidFill>
                  <a:schemeClr val="bg1"/>
                </a:solidFill>
              </a:rPr>
              <a:t>56 équipes accréditées</a:t>
            </a:r>
          </a:p>
          <a:p>
            <a:pPr marL="541338" indent="-276225">
              <a:buFont typeface="Arial" panose="020B0604020202020204" pitchFamily="34" charset="0"/>
              <a:buChar char="•"/>
            </a:pPr>
            <a:r>
              <a:rPr lang="fr-FR" sz="1400" b="1" dirty="0">
                <a:solidFill>
                  <a:schemeClr val="bg1"/>
                </a:solidFill>
              </a:rPr>
              <a:t>672 EIAS déclarés dans la base HAS au 31/12/23</a:t>
            </a:r>
          </a:p>
          <a:p>
            <a:pPr marL="285750" indent="-285750">
              <a:buFont typeface="Arial" panose="020B0604020202020204" pitchFamily="34" charset="0"/>
              <a:buChar char="•"/>
            </a:pPr>
            <a:endParaRPr lang="fr-FR" dirty="0">
              <a:solidFill>
                <a:schemeClr val="bg1"/>
              </a:solidFill>
            </a:endParaRPr>
          </a:p>
        </p:txBody>
      </p:sp>
      <p:sp>
        <p:nvSpPr>
          <p:cNvPr id="11" name="ZoneTexte 10">
            <a:extLst>
              <a:ext uri="{FF2B5EF4-FFF2-40B4-BE49-F238E27FC236}">
                <a16:creationId xmlns:a16="http://schemas.microsoft.com/office/drawing/2014/main" id="{BF03E17B-33B6-26EF-CC74-EE535D3F238C}"/>
              </a:ext>
            </a:extLst>
          </p:cNvPr>
          <p:cNvSpPr txBox="1"/>
          <p:nvPr/>
        </p:nvSpPr>
        <p:spPr>
          <a:xfrm>
            <a:off x="1000477" y="919830"/>
            <a:ext cx="3484438" cy="1446550"/>
          </a:xfrm>
          <a:prstGeom prst="rect">
            <a:avLst/>
          </a:prstGeom>
          <a:noFill/>
        </p:spPr>
        <p:txBody>
          <a:bodyPr wrap="square" rtlCol="0">
            <a:spAutoFit/>
          </a:bodyPr>
          <a:lstStyle/>
          <a:p>
            <a:r>
              <a:rPr lang="fr-FR" b="1" dirty="0">
                <a:solidFill>
                  <a:schemeClr val="bg1"/>
                </a:solidFill>
              </a:rPr>
              <a:t>Nos missions générales:</a:t>
            </a:r>
          </a:p>
          <a:p>
            <a:pPr marL="285750" indent="-285750">
              <a:buFont typeface="Arial" panose="020B0604020202020204" pitchFamily="34" charset="0"/>
              <a:buChar char="•"/>
            </a:pPr>
            <a:r>
              <a:rPr lang="fr-FR" sz="1000" b="1" dirty="0">
                <a:solidFill>
                  <a:schemeClr val="bg1"/>
                </a:solidFill>
              </a:rPr>
              <a:t>Organisme labellisé DPC = programmes de formation DPC</a:t>
            </a:r>
          </a:p>
          <a:p>
            <a:pPr marL="285750" indent="-285750">
              <a:buFont typeface="Arial" panose="020B0604020202020204" pitchFamily="34" charset="0"/>
              <a:buChar char="•"/>
            </a:pPr>
            <a:r>
              <a:rPr lang="fr-FR" sz="1000" b="1" dirty="0">
                <a:solidFill>
                  <a:schemeClr val="bg1"/>
                </a:solidFill>
              </a:rPr>
              <a:t>Organisme labellisé HAS = programme d’accréditation des équipes radio</a:t>
            </a:r>
          </a:p>
          <a:p>
            <a:pPr marL="285750" indent="-285750">
              <a:buFont typeface="Arial" panose="020B0604020202020204" pitchFamily="34" charset="0"/>
              <a:buChar char="•"/>
            </a:pPr>
            <a:r>
              <a:rPr lang="fr-FR" sz="1000" b="1" dirty="0">
                <a:solidFill>
                  <a:schemeClr val="bg1"/>
                </a:solidFill>
              </a:rPr>
              <a:t>Missions en lien avec les pouvoirs publics pour améliorer la qualité des  pratiques et des connaissances des radiologues</a:t>
            </a:r>
          </a:p>
        </p:txBody>
      </p:sp>
      <p:sp>
        <p:nvSpPr>
          <p:cNvPr id="14" name="ZoneTexte 13">
            <a:extLst>
              <a:ext uri="{FF2B5EF4-FFF2-40B4-BE49-F238E27FC236}">
                <a16:creationId xmlns:a16="http://schemas.microsoft.com/office/drawing/2014/main" id="{7EA6B566-CE71-0B90-4597-2159BF5AC332}"/>
              </a:ext>
            </a:extLst>
          </p:cNvPr>
          <p:cNvSpPr txBox="1"/>
          <p:nvPr/>
        </p:nvSpPr>
        <p:spPr>
          <a:xfrm>
            <a:off x="8309284" y="3086454"/>
            <a:ext cx="4393441" cy="1046440"/>
          </a:xfrm>
          <a:prstGeom prst="rect">
            <a:avLst/>
          </a:prstGeom>
          <a:noFill/>
        </p:spPr>
        <p:txBody>
          <a:bodyPr wrap="square">
            <a:spAutoFit/>
          </a:bodyPr>
          <a:lstStyle/>
          <a:p>
            <a:r>
              <a:rPr lang="fr-FR" b="1" dirty="0">
                <a:solidFill>
                  <a:schemeClr val="bg1"/>
                </a:solidFill>
              </a:rPr>
              <a:t>Formations DPC</a:t>
            </a:r>
          </a:p>
          <a:p>
            <a:pPr marL="285750" indent="-285750">
              <a:buFont typeface="Arial" panose="020B0604020202020204" pitchFamily="34" charset="0"/>
              <a:buChar char="•"/>
            </a:pPr>
            <a:r>
              <a:rPr lang="fr-FR" sz="1400" b="1" dirty="0">
                <a:solidFill>
                  <a:schemeClr val="bg1"/>
                </a:solidFill>
              </a:rPr>
              <a:t>5 formations DPC, 1 formation hors DPC</a:t>
            </a:r>
          </a:p>
          <a:p>
            <a:pPr marL="285750" indent="-285750">
              <a:buFont typeface="Arial" panose="020B0604020202020204" pitchFamily="34" charset="0"/>
              <a:buChar char="•"/>
            </a:pPr>
            <a:r>
              <a:rPr lang="fr-FR" sz="1400" b="1" dirty="0">
                <a:solidFill>
                  <a:schemeClr val="bg1"/>
                </a:solidFill>
              </a:rPr>
              <a:t>3 programmes de DPC lors des JFR </a:t>
            </a:r>
          </a:p>
          <a:p>
            <a:pPr marL="285750" indent="-285750">
              <a:buFont typeface="Arial" panose="020B0604020202020204" pitchFamily="34" charset="0"/>
              <a:buChar char="•"/>
            </a:pPr>
            <a:r>
              <a:rPr lang="fr-FR" sz="1400" b="1" dirty="0">
                <a:solidFill>
                  <a:schemeClr val="bg1"/>
                </a:solidFill>
                <a:highlight>
                  <a:srgbClr val="FFFF00"/>
                </a:highlight>
              </a:rPr>
              <a:t>XX </a:t>
            </a:r>
            <a:r>
              <a:rPr lang="fr-FR" sz="1400" b="1" dirty="0">
                <a:solidFill>
                  <a:schemeClr val="bg1"/>
                </a:solidFill>
              </a:rPr>
              <a:t>apprenants nous ont fait confiance</a:t>
            </a:r>
          </a:p>
        </p:txBody>
      </p:sp>
      <p:sp>
        <p:nvSpPr>
          <p:cNvPr id="16" name="ZoneTexte 15">
            <a:extLst>
              <a:ext uri="{FF2B5EF4-FFF2-40B4-BE49-F238E27FC236}">
                <a16:creationId xmlns:a16="http://schemas.microsoft.com/office/drawing/2014/main" id="{FBA17AB6-2DBA-5EA7-A318-7A299D0D3558}"/>
              </a:ext>
            </a:extLst>
          </p:cNvPr>
          <p:cNvSpPr txBox="1"/>
          <p:nvPr/>
        </p:nvSpPr>
        <p:spPr>
          <a:xfrm>
            <a:off x="8149142" y="1104192"/>
            <a:ext cx="3484439" cy="2339102"/>
          </a:xfrm>
          <a:prstGeom prst="rect">
            <a:avLst/>
          </a:prstGeom>
          <a:noFill/>
        </p:spPr>
        <p:txBody>
          <a:bodyPr wrap="square">
            <a:spAutoFit/>
          </a:bodyPr>
          <a:lstStyle/>
          <a:p>
            <a:pPr marL="285750" indent="-285750">
              <a:buFont typeface="Arial" panose="020B0604020202020204" pitchFamily="34" charset="0"/>
              <a:buChar char="•"/>
            </a:pPr>
            <a:r>
              <a:rPr lang="fr-FR" b="1" dirty="0">
                <a:solidFill>
                  <a:schemeClr val="bg1"/>
                </a:solidFill>
              </a:rPr>
              <a:t>Nos partenaires :</a:t>
            </a:r>
          </a:p>
          <a:p>
            <a:pPr marL="628650" indent="-274638">
              <a:buFont typeface="Arial" panose="020B0604020202020204" pitchFamily="34" charset="0"/>
              <a:buChar char="•"/>
            </a:pPr>
            <a:r>
              <a:rPr lang="fr-FR" sz="1400" b="1" dirty="0">
                <a:solidFill>
                  <a:schemeClr val="bg1"/>
                </a:solidFill>
                <a:latin typeface="YACkoOF0Xck 0"/>
              </a:rPr>
              <a:t>Institutionnels : HAS, ANDPC</a:t>
            </a:r>
          </a:p>
          <a:p>
            <a:pPr marL="628650" indent="-274638">
              <a:buFont typeface="Arial" panose="020B0604020202020204" pitchFamily="34" charset="0"/>
              <a:buChar char="•"/>
            </a:pPr>
            <a:r>
              <a:rPr lang="fr-FR" sz="1400" b="1" dirty="0">
                <a:solidFill>
                  <a:schemeClr val="bg1"/>
                </a:solidFill>
                <a:latin typeface="YACkoOF0Xck 0"/>
              </a:rPr>
              <a:t>Internes : G4, SFR, CERF, SRH, FNMR, FMC-RIM</a:t>
            </a:r>
          </a:p>
          <a:p>
            <a:r>
              <a:rPr lang="fr-FR" sz="1400" b="1" dirty="0">
                <a:solidFill>
                  <a:schemeClr val="bg1"/>
                </a:solidFill>
                <a:latin typeface="YACkoOF0Xck 0"/>
              </a:rPr>
              <a:t>      </a:t>
            </a:r>
            <a:endParaRPr lang="fr-FR" dirty="0"/>
          </a:p>
          <a:p>
            <a:pPr marL="285750" indent="-285750">
              <a:buFont typeface="Arial" panose="020B0604020202020204" pitchFamily="34" charset="0"/>
              <a:buChar char="•"/>
            </a:pPr>
            <a:endParaRPr lang="fr-FR" b="1" dirty="0">
              <a:solidFill>
                <a:srgbClr val="FFFFFF"/>
              </a:solidFill>
              <a:latin typeface="YACkoOF0Xck 0"/>
            </a:endParaRPr>
          </a:p>
          <a:p>
            <a:pPr marL="285750" indent="-285750">
              <a:buFont typeface="Arial" panose="020B0604020202020204" pitchFamily="34" charset="0"/>
              <a:buChar char="•"/>
            </a:pPr>
            <a:endParaRPr lang="fr-FR" b="1" dirty="0">
              <a:solidFill>
                <a:srgbClr val="FFFFFF"/>
              </a:solidFill>
              <a:latin typeface="YACkoOF0Xck 0"/>
            </a:endParaRPr>
          </a:p>
          <a:p>
            <a:pPr marL="285750" indent="-285750">
              <a:buFont typeface="Arial" panose="020B0604020202020204" pitchFamily="34" charset="0"/>
              <a:buChar char="•"/>
            </a:pPr>
            <a:endParaRPr lang="fr-FR" b="1" dirty="0">
              <a:solidFill>
                <a:srgbClr val="FFFFFF"/>
              </a:solidFill>
              <a:latin typeface="YACkoOF0Xck 0"/>
            </a:endParaRPr>
          </a:p>
          <a:p>
            <a:pPr marL="285750" indent="-285750">
              <a:buFont typeface="Arial" panose="020B0604020202020204" pitchFamily="34" charset="0"/>
              <a:buChar char="•"/>
            </a:pPr>
            <a:endParaRPr lang="fr-FR" b="1" dirty="0">
              <a:solidFill>
                <a:srgbClr val="FFFFFF"/>
              </a:solidFill>
              <a:latin typeface="YACkoOF0Xck 0"/>
            </a:endParaRPr>
          </a:p>
        </p:txBody>
      </p:sp>
      <p:sp>
        <p:nvSpPr>
          <p:cNvPr id="2" name="ZoneTexte 1">
            <a:extLst>
              <a:ext uri="{FF2B5EF4-FFF2-40B4-BE49-F238E27FC236}">
                <a16:creationId xmlns:a16="http://schemas.microsoft.com/office/drawing/2014/main" id="{8DA9A209-AF34-10C3-C369-38A272E3C6CF}"/>
              </a:ext>
            </a:extLst>
          </p:cNvPr>
          <p:cNvSpPr txBox="1"/>
          <p:nvPr/>
        </p:nvSpPr>
        <p:spPr>
          <a:xfrm>
            <a:off x="7798559" y="4767827"/>
            <a:ext cx="4393441" cy="1661993"/>
          </a:xfrm>
          <a:prstGeom prst="rect">
            <a:avLst/>
          </a:prstGeom>
          <a:noFill/>
        </p:spPr>
        <p:txBody>
          <a:bodyPr wrap="square">
            <a:spAutoFit/>
          </a:bodyPr>
          <a:lstStyle/>
          <a:p>
            <a:r>
              <a:rPr lang="fr-FR" b="1" dirty="0">
                <a:solidFill>
                  <a:schemeClr val="bg1"/>
                </a:solidFill>
              </a:rPr>
              <a:t>Communication :</a:t>
            </a:r>
          </a:p>
          <a:p>
            <a:pPr marL="285750" indent="-285750">
              <a:buFont typeface="Arial" panose="020B0604020202020204" pitchFamily="34" charset="0"/>
              <a:buChar char="•"/>
            </a:pPr>
            <a:r>
              <a:rPr lang="fr-FR" sz="1400" b="1" dirty="0">
                <a:solidFill>
                  <a:schemeClr val="bg1"/>
                </a:solidFill>
              </a:rPr>
              <a:t>1 site internet flambant neuf</a:t>
            </a:r>
          </a:p>
          <a:p>
            <a:pPr marL="285750" indent="-285750">
              <a:buFont typeface="Arial" panose="020B0604020202020204" pitchFamily="34" charset="0"/>
              <a:buChar char="•"/>
            </a:pPr>
            <a:r>
              <a:rPr lang="fr-FR" sz="1400" b="1" dirty="0">
                <a:solidFill>
                  <a:schemeClr val="bg1"/>
                </a:solidFill>
              </a:rPr>
              <a:t>1 compte LinkedIn</a:t>
            </a:r>
          </a:p>
          <a:p>
            <a:pPr marL="285750" indent="-285750">
              <a:buFont typeface="Arial" panose="020B0604020202020204" pitchFamily="34" charset="0"/>
              <a:buChar char="•"/>
            </a:pPr>
            <a:r>
              <a:rPr lang="fr-FR" sz="1400" b="1" dirty="0">
                <a:solidFill>
                  <a:schemeClr val="bg1"/>
                </a:solidFill>
              </a:rPr>
              <a:t>4 séances qualité proposées aux JFR 2023</a:t>
            </a:r>
          </a:p>
          <a:p>
            <a:pPr marL="285750" indent="-285750">
              <a:buFont typeface="Arial" panose="020B0604020202020204" pitchFamily="34" charset="0"/>
              <a:buChar char="•"/>
            </a:pPr>
            <a:r>
              <a:rPr lang="fr-FR" sz="1400" b="1" dirty="0">
                <a:solidFill>
                  <a:schemeClr val="bg1"/>
                </a:solidFill>
              </a:rPr>
              <a:t>3 Solutions Sécurité Patient (SSP)</a:t>
            </a:r>
          </a:p>
          <a:p>
            <a:pPr marL="285750" indent="-285750">
              <a:buFont typeface="Arial" panose="020B0604020202020204" pitchFamily="34" charset="0"/>
              <a:buChar char="•"/>
            </a:pPr>
            <a:endParaRPr lang="fr-FR" sz="1400" b="1" dirty="0">
              <a:solidFill>
                <a:schemeClr val="bg1"/>
              </a:solidFill>
            </a:endParaRPr>
          </a:p>
          <a:p>
            <a:endParaRPr lang="fr-FR" sz="1400" b="1" dirty="0">
              <a:solidFill>
                <a:schemeClr val="bg1"/>
              </a:solidFill>
            </a:endParaRPr>
          </a:p>
        </p:txBody>
      </p:sp>
      <p:pic>
        <p:nvPicPr>
          <p:cNvPr id="5" name="Image 4" descr="Une image contenant texte, capture d’écran, logo, Police&#10;&#10;Description générée automatiquement">
            <a:extLst>
              <a:ext uri="{FF2B5EF4-FFF2-40B4-BE49-F238E27FC236}">
                <a16:creationId xmlns:a16="http://schemas.microsoft.com/office/drawing/2014/main" id="{ACAE8801-488A-02AA-FB52-0A34838C69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24299" y="1494586"/>
            <a:ext cx="509282" cy="534669"/>
          </a:xfrm>
          <a:prstGeom prst="rect">
            <a:avLst/>
          </a:prstGeom>
          <a:solidFill>
            <a:schemeClr val="bg2">
              <a:lumMod val="75000"/>
              <a:alpha val="67000"/>
            </a:schemeClr>
          </a:solidFill>
        </p:spPr>
      </p:pic>
      <p:sp>
        <p:nvSpPr>
          <p:cNvPr id="3" name="ZoneTexte 2">
            <a:extLst>
              <a:ext uri="{FF2B5EF4-FFF2-40B4-BE49-F238E27FC236}">
                <a16:creationId xmlns:a16="http://schemas.microsoft.com/office/drawing/2014/main" id="{E2931729-7E36-475D-55FD-1B7639661915}"/>
              </a:ext>
            </a:extLst>
          </p:cNvPr>
          <p:cNvSpPr txBox="1"/>
          <p:nvPr/>
        </p:nvSpPr>
        <p:spPr>
          <a:xfrm>
            <a:off x="938036" y="4915734"/>
            <a:ext cx="3167262" cy="738664"/>
          </a:xfrm>
          <a:prstGeom prst="rect">
            <a:avLst/>
          </a:prstGeom>
          <a:noFill/>
        </p:spPr>
        <p:txBody>
          <a:bodyPr wrap="square" rtlCol="0">
            <a:spAutoFit/>
          </a:bodyPr>
          <a:lstStyle/>
          <a:p>
            <a:r>
              <a:rPr lang="fr-FR" b="1" dirty="0">
                <a:solidFill>
                  <a:schemeClr val="bg1"/>
                </a:solidFill>
              </a:rPr>
              <a:t>Groupes de travail</a:t>
            </a:r>
          </a:p>
          <a:p>
            <a:endParaRPr lang="fr-FR" sz="1200" b="1" dirty="0">
              <a:solidFill>
                <a:schemeClr val="bg1"/>
              </a:solidFill>
            </a:endParaRPr>
          </a:p>
          <a:p>
            <a:r>
              <a:rPr lang="fr-FR" sz="1200" b="1" dirty="0">
                <a:solidFill>
                  <a:schemeClr val="bg1"/>
                </a:solidFill>
              </a:rPr>
              <a:t> New : 3 groupes de travail constitués en 2023</a:t>
            </a:r>
          </a:p>
        </p:txBody>
      </p:sp>
    </p:spTree>
    <p:extLst>
      <p:ext uri="{BB962C8B-B14F-4D97-AF65-F5344CB8AC3E}">
        <p14:creationId xmlns:p14="http://schemas.microsoft.com/office/powerpoint/2010/main" val="440302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B79E8-A8E7-4C1B-B2A0-3CABFD27789B}"/>
              </a:ext>
            </a:extLst>
          </p:cNvPr>
          <p:cNvSpPr>
            <a:spLocks noGrp="1"/>
          </p:cNvSpPr>
          <p:nvPr>
            <p:ph type="title"/>
          </p:nvPr>
        </p:nvSpPr>
        <p:spPr>
          <a:xfrm>
            <a:off x="926988" y="451424"/>
            <a:ext cx="10515600" cy="1325563"/>
          </a:xfrm>
        </p:spPr>
        <p:txBody>
          <a:bodyPr/>
          <a:lstStyle/>
          <a:p>
            <a:pPr algn="ctr"/>
            <a:r>
              <a:rPr lang="fr-FR" sz="4400" b="1" dirty="0">
                <a:solidFill>
                  <a:srgbClr val="002060"/>
                </a:solidFill>
              </a:rPr>
              <a:t>II- L’association</a:t>
            </a:r>
            <a:br>
              <a:rPr lang="fr-FR" sz="4400" b="1" dirty="0">
                <a:solidFill>
                  <a:srgbClr val="002060"/>
                </a:solidFill>
              </a:rPr>
            </a:br>
            <a:endParaRPr lang="fr-FR" b="1" dirty="0">
              <a:solidFill>
                <a:srgbClr val="002060"/>
              </a:solidFill>
            </a:endParaRPr>
          </a:p>
        </p:txBody>
      </p:sp>
      <p:sp>
        <p:nvSpPr>
          <p:cNvPr id="3" name="Espace réservé du contenu 2">
            <a:extLst>
              <a:ext uri="{FF2B5EF4-FFF2-40B4-BE49-F238E27FC236}">
                <a16:creationId xmlns:a16="http://schemas.microsoft.com/office/drawing/2014/main" id="{5B584036-D6A4-4AE7-96BA-9460F8A32264}"/>
              </a:ext>
            </a:extLst>
          </p:cNvPr>
          <p:cNvSpPr>
            <a:spLocks noGrp="1"/>
          </p:cNvSpPr>
          <p:nvPr>
            <p:ph idx="1"/>
          </p:nvPr>
        </p:nvSpPr>
        <p:spPr>
          <a:xfrm>
            <a:off x="3713018" y="1263938"/>
            <a:ext cx="8915400" cy="749590"/>
          </a:xfrm>
        </p:spPr>
        <p:txBody>
          <a:bodyPr>
            <a:normAutofit/>
          </a:bodyPr>
          <a:lstStyle/>
          <a:p>
            <a:pPr marL="0" indent="0">
              <a:buNone/>
            </a:pPr>
            <a:r>
              <a:rPr lang="fr-FR" sz="2400" b="1" dirty="0">
                <a:solidFill>
                  <a:srgbClr val="002060"/>
                </a:solidFill>
              </a:rPr>
              <a:t>L’ODPC-RIM en Action (Formations DPC)</a:t>
            </a:r>
          </a:p>
          <a:p>
            <a:pPr marL="0" indent="0">
              <a:buNone/>
            </a:pPr>
            <a:endParaRPr lang="fr-FR" b="1" dirty="0">
              <a:solidFill>
                <a:srgbClr val="002060"/>
              </a:solidFill>
            </a:endParaRPr>
          </a:p>
          <a:p>
            <a:pPr marL="0" indent="0">
              <a:buNone/>
            </a:pPr>
            <a:endParaRPr lang="fr-FR" b="1" dirty="0">
              <a:solidFill>
                <a:srgbClr val="002060"/>
              </a:solidFill>
            </a:endParaRPr>
          </a:p>
          <a:p>
            <a:pPr marL="0" indent="0">
              <a:buNone/>
            </a:pPr>
            <a:endParaRPr lang="fr-FR" dirty="0">
              <a:solidFill>
                <a:srgbClr val="002060"/>
              </a:solidFill>
            </a:endParaRPr>
          </a:p>
          <a:p>
            <a:pPr marL="0" indent="0">
              <a:buNone/>
            </a:pPr>
            <a:endParaRPr lang="fr-FR" dirty="0">
              <a:solidFill>
                <a:srgbClr val="002060"/>
              </a:solidFill>
            </a:endParaRPr>
          </a:p>
        </p:txBody>
      </p:sp>
      <p:sp>
        <p:nvSpPr>
          <p:cNvPr id="4" name="Espace réservé du numéro de diapositive 3">
            <a:extLst>
              <a:ext uri="{FF2B5EF4-FFF2-40B4-BE49-F238E27FC236}">
                <a16:creationId xmlns:a16="http://schemas.microsoft.com/office/drawing/2014/main" id="{975765F3-7DC9-4109-B2DE-9E0F585FEA42}"/>
              </a:ext>
            </a:extLst>
          </p:cNvPr>
          <p:cNvSpPr>
            <a:spLocks noGrp="1"/>
          </p:cNvSpPr>
          <p:nvPr>
            <p:ph type="sldNum" sz="quarter" idx="12"/>
          </p:nvPr>
        </p:nvSpPr>
        <p:spPr/>
        <p:txBody>
          <a:bodyPr/>
          <a:lstStyle/>
          <a:p>
            <a:fld id="{47057AB8-1525-4182-B43F-4FC82605D65D}" type="slidenum">
              <a:rPr lang="fr-FR" smtClean="0"/>
              <a:t>11</a:t>
            </a:fld>
            <a:endParaRPr lang="fr-FR"/>
          </a:p>
        </p:txBody>
      </p:sp>
      <p:pic>
        <p:nvPicPr>
          <p:cNvPr id="6" name="Image 5" descr="Une image contenant texte, capture d’écran, nombre, Parallèle&#10;&#10;Description générée automatiquement">
            <a:extLst>
              <a:ext uri="{FF2B5EF4-FFF2-40B4-BE49-F238E27FC236}">
                <a16:creationId xmlns:a16="http://schemas.microsoft.com/office/drawing/2014/main" id="{4B9713BF-B52C-1AB4-C006-5502E0C1AC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8726" y="1776987"/>
            <a:ext cx="9208655" cy="4500205"/>
          </a:xfrm>
          <a:prstGeom prst="rect">
            <a:avLst/>
          </a:prstGeom>
        </p:spPr>
      </p:pic>
    </p:spTree>
    <p:extLst>
      <p:ext uri="{BB962C8B-B14F-4D97-AF65-F5344CB8AC3E}">
        <p14:creationId xmlns:p14="http://schemas.microsoft.com/office/powerpoint/2010/main" val="2452622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B79E8-A8E7-4C1B-B2A0-3CABFD27789B}"/>
              </a:ext>
            </a:extLst>
          </p:cNvPr>
          <p:cNvSpPr>
            <a:spLocks noGrp="1"/>
          </p:cNvSpPr>
          <p:nvPr>
            <p:ph type="title"/>
          </p:nvPr>
        </p:nvSpPr>
        <p:spPr>
          <a:xfrm>
            <a:off x="1966778" y="-67219"/>
            <a:ext cx="9194246" cy="726827"/>
          </a:xfrm>
        </p:spPr>
        <p:txBody>
          <a:bodyPr>
            <a:normAutofit/>
          </a:bodyPr>
          <a:lstStyle/>
          <a:p>
            <a:pPr algn="ctr"/>
            <a:r>
              <a:rPr lang="fr-FR" sz="2000" b="1" dirty="0">
                <a:solidFill>
                  <a:srgbClr val="002060"/>
                </a:solidFill>
              </a:rPr>
              <a:t>II- L’association L’ODPC-RIM en Action - DPC </a:t>
            </a:r>
            <a:br>
              <a:rPr lang="fr-FR" sz="2000" b="1" dirty="0">
                <a:solidFill>
                  <a:srgbClr val="002060"/>
                </a:solidFill>
              </a:rPr>
            </a:br>
            <a:endParaRPr lang="fr-FR" sz="2000" b="1" dirty="0">
              <a:solidFill>
                <a:srgbClr val="002060"/>
              </a:solidFill>
            </a:endParaRPr>
          </a:p>
        </p:txBody>
      </p:sp>
      <p:sp>
        <p:nvSpPr>
          <p:cNvPr id="4" name="Espace réservé du numéro de diapositive 3">
            <a:extLst>
              <a:ext uri="{FF2B5EF4-FFF2-40B4-BE49-F238E27FC236}">
                <a16:creationId xmlns:a16="http://schemas.microsoft.com/office/drawing/2014/main" id="{975765F3-7DC9-4109-B2DE-9E0F585FEA42}"/>
              </a:ext>
            </a:extLst>
          </p:cNvPr>
          <p:cNvSpPr>
            <a:spLocks noGrp="1"/>
          </p:cNvSpPr>
          <p:nvPr>
            <p:ph type="sldNum" sz="quarter" idx="12"/>
          </p:nvPr>
        </p:nvSpPr>
        <p:spPr/>
        <p:txBody>
          <a:bodyPr/>
          <a:lstStyle/>
          <a:p>
            <a:fld id="{47057AB8-1525-4182-B43F-4FC82605D65D}" type="slidenum">
              <a:rPr lang="fr-FR" smtClean="0"/>
              <a:t>12</a:t>
            </a:fld>
            <a:endParaRPr lang="fr-FR"/>
          </a:p>
        </p:txBody>
      </p:sp>
      <p:sp>
        <p:nvSpPr>
          <p:cNvPr id="14" name="ZoneTexte 13">
            <a:extLst>
              <a:ext uri="{FF2B5EF4-FFF2-40B4-BE49-F238E27FC236}">
                <a16:creationId xmlns:a16="http://schemas.microsoft.com/office/drawing/2014/main" id="{6F50B3FB-E1AA-566B-E59A-5BB85732B289}"/>
              </a:ext>
            </a:extLst>
          </p:cNvPr>
          <p:cNvSpPr txBox="1"/>
          <p:nvPr/>
        </p:nvSpPr>
        <p:spPr>
          <a:xfrm>
            <a:off x="241890" y="2751070"/>
            <a:ext cx="3787849" cy="738664"/>
          </a:xfrm>
          <a:prstGeom prst="rect">
            <a:avLst/>
          </a:prstGeom>
          <a:noFill/>
        </p:spPr>
        <p:txBody>
          <a:bodyPr wrap="square">
            <a:spAutoFit/>
          </a:bodyPr>
          <a:lstStyle/>
          <a:p>
            <a:r>
              <a:rPr lang="fr-FR" sz="1400" i="0" dirty="0">
                <a:solidFill>
                  <a:srgbClr val="F9FCFC"/>
                </a:solidFill>
                <a:effectLst/>
                <a:latin typeface="ADLaM Display" panose="02010000000000000000" pitchFamily="2" charset="0"/>
                <a:ea typeface="ADLaM Display" panose="02010000000000000000" pitchFamily="2" charset="0"/>
                <a:cs typeface="ADLaM Display" panose="02010000000000000000" pitchFamily="2" charset="0"/>
              </a:rPr>
              <a:t>Des programmes qui intègrent les dernières avancées scientifiques et pédagogiques (en suivant les modalités pédagogiques de la HAS</a:t>
            </a:r>
            <a:r>
              <a:rPr lang="fr-FR" sz="1400" b="1" i="0" dirty="0">
                <a:solidFill>
                  <a:srgbClr val="F9FCFC"/>
                </a:solidFill>
                <a:effectLst/>
                <a:latin typeface="ADLaM Display" panose="02010000000000000000" pitchFamily="2" charset="0"/>
                <a:ea typeface="ADLaM Display" panose="02010000000000000000" pitchFamily="2" charset="0"/>
                <a:cs typeface="ADLaM Display" panose="02010000000000000000" pitchFamily="2" charset="0"/>
              </a:rPr>
              <a:t>)</a:t>
            </a:r>
            <a:endParaRPr lang="fr-FR" sz="1400" b="1" dirty="0">
              <a:solidFill>
                <a:schemeClr val="bg1"/>
              </a:solidFill>
              <a:latin typeface="ADLaM Display" panose="02010000000000000000" pitchFamily="2" charset="0"/>
              <a:ea typeface="ADLaM Display" panose="02010000000000000000" pitchFamily="2" charset="0"/>
              <a:cs typeface="ADLaM Display" panose="02010000000000000000" pitchFamily="2" charset="0"/>
            </a:endParaRPr>
          </a:p>
        </p:txBody>
      </p:sp>
      <p:sp>
        <p:nvSpPr>
          <p:cNvPr id="15" name="ZoneTexte 14">
            <a:extLst>
              <a:ext uri="{FF2B5EF4-FFF2-40B4-BE49-F238E27FC236}">
                <a16:creationId xmlns:a16="http://schemas.microsoft.com/office/drawing/2014/main" id="{ABA2AF21-5553-B6AD-A004-A0EFB6DA6B1E}"/>
              </a:ext>
            </a:extLst>
          </p:cNvPr>
          <p:cNvSpPr txBox="1"/>
          <p:nvPr/>
        </p:nvSpPr>
        <p:spPr>
          <a:xfrm>
            <a:off x="532513" y="494020"/>
            <a:ext cx="5283496" cy="523220"/>
          </a:xfrm>
          <a:prstGeom prst="rect">
            <a:avLst/>
          </a:prstGeom>
          <a:noFill/>
        </p:spPr>
        <p:txBody>
          <a:bodyPr wrap="square">
            <a:spAutoFit/>
          </a:bodyPr>
          <a:lstStyle/>
          <a:p>
            <a:r>
              <a:rPr lang="fr-FR" sz="14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Des programmes hautement qualitatifs qui vous facilitent la réalisation de votre obligation triennale de DPC</a:t>
            </a:r>
          </a:p>
        </p:txBody>
      </p:sp>
      <p:sp>
        <p:nvSpPr>
          <p:cNvPr id="17" name="ZoneTexte 16">
            <a:extLst>
              <a:ext uri="{FF2B5EF4-FFF2-40B4-BE49-F238E27FC236}">
                <a16:creationId xmlns:a16="http://schemas.microsoft.com/office/drawing/2014/main" id="{4D4D3367-50BF-0878-D4D4-16A13C230E1B}"/>
              </a:ext>
            </a:extLst>
          </p:cNvPr>
          <p:cNvSpPr txBox="1"/>
          <p:nvPr/>
        </p:nvSpPr>
        <p:spPr>
          <a:xfrm>
            <a:off x="532513" y="1017240"/>
            <a:ext cx="4483653" cy="738664"/>
          </a:xfrm>
          <a:prstGeom prst="rect">
            <a:avLst/>
          </a:prstGeom>
          <a:noFill/>
        </p:spPr>
        <p:txBody>
          <a:bodyPr wrap="square">
            <a:spAutoFit/>
          </a:bodyPr>
          <a:lstStyle/>
          <a:p>
            <a:r>
              <a:rPr lang="fr-FR" sz="105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Dont une majorité de programmes dits intégrés (=qui vous permettent de valider clés en main votre DPC) : radioprotection, </a:t>
            </a:r>
            <a:r>
              <a:rPr lang="fr-FR" sz="1050" dirty="0" err="1">
                <a:solidFill>
                  <a:schemeClr val="bg1"/>
                </a:solidFill>
                <a:latin typeface="ADLaM Display" panose="02010000000000000000" pitchFamily="2" charset="0"/>
                <a:ea typeface="ADLaM Display" panose="02010000000000000000" pitchFamily="2" charset="0"/>
                <a:cs typeface="ADLaM Display" panose="02010000000000000000" pitchFamily="2" charset="0"/>
              </a:rPr>
              <a:t>coroscanner</a:t>
            </a:r>
            <a:r>
              <a:rPr lang="fr-FR" sz="105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 gestion des complications hémorragiques en RI, réponse tumorale</a:t>
            </a:r>
          </a:p>
        </p:txBody>
      </p:sp>
      <p:sp>
        <p:nvSpPr>
          <p:cNvPr id="19" name="ZoneTexte 18">
            <a:extLst>
              <a:ext uri="{FF2B5EF4-FFF2-40B4-BE49-F238E27FC236}">
                <a16:creationId xmlns:a16="http://schemas.microsoft.com/office/drawing/2014/main" id="{6B7268DC-37B5-CD0A-4D8C-8E1917F4DA35}"/>
              </a:ext>
            </a:extLst>
          </p:cNvPr>
          <p:cNvSpPr txBox="1"/>
          <p:nvPr/>
        </p:nvSpPr>
        <p:spPr>
          <a:xfrm>
            <a:off x="241890" y="3659832"/>
            <a:ext cx="3968602" cy="276999"/>
          </a:xfrm>
          <a:prstGeom prst="rect">
            <a:avLst/>
          </a:prstGeom>
          <a:noFill/>
        </p:spPr>
        <p:txBody>
          <a:bodyPr wrap="square">
            <a:spAutoFit/>
          </a:bodyPr>
          <a:lstStyle/>
          <a:p>
            <a:r>
              <a:rPr lang="fr-FR" sz="1200" i="1"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Programmes régulièrement mis à jour</a:t>
            </a:r>
          </a:p>
        </p:txBody>
      </p:sp>
      <p:sp>
        <p:nvSpPr>
          <p:cNvPr id="21" name="ZoneTexte 20">
            <a:extLst>
              <a:ext uri="{FF2B5EF4-FFF2-40B4-BE49-F238E27FC236}">
                <a16:creationId xmlns:a16="http://schemas.microsoft.com/office/drawing/2014/main" id="{DE5715CD-C068-2E9A-5FD2-616AF235E428}"/>
              </a:ext>
            </a:extLst>
          </p:cNvPr>
          <p:cNvSpPr txBox="1"/>
          <p:nvPr/>
        </p:nvSpPr>
        <p:spPr>
          <a:xfrm>
            <a:off x="463215" y="4840485"/>
            <a:ext cx="4303714" cy="1477328"/>
          </a:xfrm>
          <a:prstGeom prst="rect">
            <a:avLst/>
          </a:prstGeom>
          <a:noFill/>
        </p:spPr>
        <p:txBody>
          <a:bodyPr wrap="square">
            <a:spAutoFit/>
          </a:bodyPr>
          <a:lstStyle/>
          <a:p>
            <a:r>
              <a:rPr lang="fr-FR" sz="14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Une plateforme de formation Moodle innovante, avec accompagnement des stagiaires par un ingénieur pédagogique</a:t>
            </a:r>
          </a:p>
          <a:p>
            <a:endParaRPr lang="fr-FR" sz="1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endParaRPr>
          </a:p>
          <a:p>
            <a:r>
              <a:rPr lang="fr-FR" sz="1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Une équipe ODPC-RIM qui vous aide à tous niveaux pour valider votre obligation de DPC et améliorer vos programmes de formation d’une année sur l’autre</a:t>
            </a:r>
          </a:p>
        </p:txBody>
      </p:sp>
      <p:sp>
        <p:nvSpPr>
          <p:cNvPr id="23" name="ZoneTexte 22">
            <a:extLst>
              <a:ext uri="{FF2B5EF4-FFF2-40B4-BE49-F238E27FC236}">
                <a16:creationId xmlns:a16="http://schemas.microsoft.com/office/drawing/2014/main" id="{8B8FB3F1-110F-C00B-BC0E-58E46B23D648}"/>
              </a:ext>
            </a:extLst>
          </p:cNvPr>
          <p:cNvSpPr txBox="1"/>
          <p:nvPr/>
        </p:nvSpPr>
        <p:spPr>
          <a:xfrm>
            <a:off x="6802180" y="4840485"/>
            <a:ext cx="4138723" cy="1446550"/>
          </a:xfrm>
          <a:prstGeom prst="rect">
            <a:avLst/>
          </a:prstGeom>
          <a:noFill/>
        </p:spPr>
        <p:txBody>
          <a:bodyPr wrap="square">
            <a:spAutoFit/>
          </a:bodyPr>
          <a:lstStyle/>
          <a:p>
            <a:r>
              <a:rPr lang="fr-FR" sz="14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5 sessions de DPC proposées sur l’année 2023 + 1 formation non DPC</a:t>
            </a:r>
          </a:p>
          <a:p>
            <a:endParaRPr lang="fr-FR" sz="1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endParaRPr>
          </a:p>
          <a:p>
            <a:pPr marL="171450" indent="-171450">
              <a:buFont typeface="Arial" panose="020B0604020202020204" pitchFamily="34" charset="0"/>
              <a:buChar char="•"/>
            </a:pPr>
            <a:r>
              <a:rPr lang="fr-FR" sz="1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Nombre de participants : 93</a:t>
            </a:r>
          </a:p>
          <a:p>
            <a:pPr marL="171450" indent="-171450">
              <a:buFont typeface="Arial" panose="020B0604020202020204" pitchFamily="34" charset="0"/>
              <a:buChar char="•"/>
            </a:pPr>
            <a:r>
              <a:rPr lang="fr-FR" sz="1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Pourcentage de stagiaires qui abandonnent en moyenne par session : </a:t>
            </a:r>
            <a:r>
              <a:rPr lang="fr-FR" sz="1200" dirty="0">
                <a:solidFill>
                  <a:schemeClr val="bg1"/>
                </a:solidFill>
                <a:highlight>
                  <a:srgbClr val="FFFF00"/>
                </a:highlight>
                <a:latin typeface="ADLaM Display" panose="02010000000000000000" pitchFamily="2" charset="0"/>
                <a:ea typeface="ADLaM Display" panose="02010000000000000000" pitchFamily="2" charset="0"/>
                <a:cs typeface="ADLaM Display" panose="02010000000000000000" pitchFamily="2" charset="0"/>
              </a:rPr>
              <a:t>XX% </a:t>
            </a:r>
          </a:p>
          <a:p>
            <a:pPr marL="171450" indent="-171450">
              <a:buFont typeface="Arial" panose="020B0604020202020204" pitchFamily="34" charset="0"/>
              <a:buChar char="•"/>
            </a:pPr>
            <a:r>
              <a:rPr lang="fr-FR" sz="1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Taux de satisfaction sur nos programmes :3,6/4 </a:t>
            </a:r>
          </a:p>
        </p:txBody>
      </p:sp>
      <p:sp>
        <p:nvSpPr>
          <p:cNvPr id="25" name="ZoneTexte 24">
            <a:extLst>
              <a:ext uri="{FF2B5EF4-FFF2-40B4-BE49-F238E27FC236}">
                <a16:creationId xmlns:a16="http://schemas.microsoft.com/office/drawing/2014/main" id="{4E5A625F-EDE4-5341-D6E3-866F2841B467}"/>
              </a:ext>
            </a:extLst>
          </p:cNvPr>
          <p:cNvSpPr txBox="1"/>
          <p:nvPr/>
        </p:nvSpPr>
        <p:spPr>
          <a:xfrm>
            <a:off x="8020986" y="2582614"/>
            <a:ext cx="3472923" cy="1077218"/>
          </a:xfrm>
          <a:prstGeom prst="rect">
            <a:avLst/>
          </a:prstGeom>
          <a:noFill/>
        </p:spPr>
        <p:txBody>
          <a:bodyPr wrap="square">
            <a:spAutoFit/>
          </a:bodyPr>
          <a:lstStyle/>
          <a:p>
            <a:r>
              <a:rPr lang="fr-FR" sz="14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Formats de tous types : </a:t>
            </a:r>
            <a:r>
              <a:rPr lang="fr-FR" sz="1400" dirty="0" err="1">
                <a:solidFill>
                  <a:schemeClr val="bg1"/>
                </a:solidFill>
                <a:latin typeface="ADLaM Display" panose="02010000000000000000" pitchFamily="2" charset="0"/>
                <a:ea typeface="ADLaM Display" panose="02010000000000000000" pitchFamily="2" charset="0"/>
                <a:cs typeface="ADLaM Display" panose="02010000000000000000" pitchFamily="2" charset="0"/>
              </a:rPr>
              <a:t>elearning</a:t>
            </a:r>
            <a:r>
              <a:rPr lang="fr-FR" sz="14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 présentiel, mixte, parfois sur consoles haute définition</a:t>
            </a:r>
          </a:p>
          <a:p>
            <a:endParaRPr lang="fr-FR" sz="1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endParaRPr>
          </a:p>
          <a:p>
            <a:r>
              <a:rPr lang="fr-FR" sz="12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3 programmes de DPC proposés lors du Congrès national annuel des JFR</a:t>
            </a:r>
          </a:p>
        </p:txBody>
      </p:sp>
      <p:sp>
        <p:nvSpPr>
          <p:cNvPr id="27" name="ZoneTexte 26">
            <a:extLst>
              <a:ext uri="{FF2B5EF4-FFF2-40B4-BE49-F238E27FC236}">
                <a16:creationId xmlns:a16="http://schemas.microsoft.com/office/drawing/2014/main" id="{FCC69C79-589F-2600-FDEA-D79815035D47}"/>
              </a:ext>
            </a:extLst>
          </p:cNvPr>
          <p:cNvSpPr txBox="1"/>
          <p:nvPr/>
        </p:nvSpPr>
        <p:spPr>
          <a:xfrm>
            <a:off x="7362676" y="370909"/>
            <a:ext cx="3578227" cy="1384995"/>
          </a:xfrm>
          <a:prstGeom prst="rect">
            <a:avLst/>
          </a:prstGeom>
          <a:noFill/>
        </p:spPr>
        <p:txBody>
          <a:bodyPr wrap="square">
            <a:spAutoFit/>
          </a:bodyPr>
          <a:lstStyle/>
          <a:p>
            <a:r>
              <a:rPr lang="fr-FR" sz="14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Des programmes conçus par des formateurs dont la compétence est unanimement reconnue par leurs pairs</a:t>
            </a:r>
          </a:p>
          <a:p>
            <a:endParaRPr lang="fr-FR" sz="1400" dirty="0">
              <a:solidFill>
                <a:schemeClr val="bg1"/>
              </a:solidFill>
              <a:latin typeface="ADLaM Display" panose="02010000000000000000" pitchFamily="2" charset="0"/>
              <a:ea typeface="ADLaM Display" panose="02010000000000000000" pitchFamily="2" charset="0"/>
              <a:cs typeface="ADLaM Display" panose="02010000000000000000" pitchFamily="2" charset="0"/>
            </a:endParaRPr>
          </a:p>
          <a:p>
            <a:r>
              <a:rPr lang="fr-FR" sz="1400"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enseignants hospitalo-universitaires, membres de la SFR</a:t>
            </a:r>
          </a:p>
        </p:txBody>
      </p:sp>
    </p:spTree>
    <p:extLst>
      <p:ext uri="{BB962C8B-B14F-4D97-AF65-F5344CB8AC3E}">
        <p14:creationId xmlns:p14="http://schemas.microsoft.com/office/powerpoint/2010/main" val="1447756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B79E8-A8E7-4C1B-B2A0-3CABFD27789B}"/>
              </a:ext>
            </a:extLst>
          </p:cNvPr>
          <p:cNvSpPr>
            <a:spLocks noGrp="1"/>
          </p:cNvSpPr>
          <p:nvPr>
            <p:ph type="title"/>
          </p:nvPr>
        </p:nvSpPr>
        <p:spPr>
          <a:xfrm>
            <a:off x="474406" y="1240196"/>
            <a:ext cx="10515600" cy="1325563"/>
          </a:xfrm>
        </p:spPr>
        <p:txBody>
          <a:bodyPr/>
          <a:lstStyle/>
          <a:p>
            <a:pPr algn="ctr"/>
            <a:r>
              <a:rPr lang="fr-FR" sz="4400" b="1">
                <a:solidFill>
                  <a:srgbClr val="002060"/>
                </a:solidFill>
              </a:rPr>
              <a:t>II- L’association</a:t>
            </a:r>
            <a:br>
              <a:rPr lang="fr-FR" sz="4400" b="1">
                <a:solidFill>
                  <a:srgbClr val="002060"/>
                </a:solidFill>
              </a:rPr>
            </a:br>
            <a:endParaRPr lang="fr-FR" b="1">
              <a:solidFill>
                <a:srgbClr val="002060"/>
              </a:solidFill>
            </a:endParaRPr>
          </a:p>
        </p:txBody>
      </p:sp>
      <p:sp>
        <p:nvSpPr>
          <p:cNvPr id="3" name="Espace réservé du contenu 2">
            <a:extLst>
              <a:ext uri="{FF2B5EF4-FFF2-40B4-BE49-F238E27FC236}">
                <a16:creationId xmlns:a16="http://schemas.microsoft.com/office/drawing/2014/main" id="{5B584036-D6A4-4AE7-96BA-9460F8A32264}"/>
              </a:ext>
            </a:extLst>
          </p:cNvPr>
          <p:cNvSpPr>
            <a:spLocks noGrp="1"/>
          </p:cNvSpPr>
          <p:nvPr>
            <p:ph idx="1"/>
          </p:nvPr>
        </p:nvSpPr>
        <p:spPr>
          <a:xfrm>
            <a:off x="985684" y="2565758"/>
            <a:ext cx="10515600" cy="3166448"/>
          </a:xfrm>
        </p:spPr>
        <p:txBody>
          <a:bodyPr>
            <a:normAutofit fontScale="92500" lnSpcReduction="10000"/>
          </a:bodyPr>
          <a:lstStyle/>
          <a:p>
            <a:pPr marL="0" indent="0">
              <a:buNone/>
            </a:pPr>
            <a:r>
              <a:rPr lang="fr-FR" b="1">
                <a:solidFill>
                  <a:srgbClr val="002060"/>
                </a:solidFill>
              </a:rPr>
              <a:t>L’ODPC-RIM en Action</a:t>
            </a:r>
          </a:p>
          <a:p>
            <a:pPr marL="0" indent="0">
              <a:buNone/>
            </a:pPr>
            <a:endParaRPr lang="fr-FR" b="1">
              <a:solidFill>
                <a:srgbClr val="002060"/>
              </a:solidFill>
            </a:endParaRPr>
          </a:p>
          <a:p>
            <a:pPr marL="0" indent="0">
              <a:buNone/>
            </a:pPr>
            <a:r>
              <a:rPr lang="fr-FR" b="1">
                <a:solidFill>
                  <a:srgbClr val="002060"/>
                </a:solidFill>
              </a:rPr>
              <a:t>Formations DPC – </a:t>
            </a:r>
            <a:r>
              <a:rPr lang="fr-FR" b="1" err="1">
                <a:solidFill>
                  <a:srgbClr val="002060"/>
                </a:solidFill>
              </a:rPr>
              <a:t>Qualiopi</a:t>
            </a:r>
            <a:endParaRPr lang="fr-FR" b="1">
              <a:solidFill>
                <a:srgbClr val="002060"/>
              </a:solidFill>
            </a:endParaRPr>
          </a:p>
          <a:p>
            <a:pPr marL="0" indent="0">
              <a:buNone/>
            </a:pPr>
            <a:r>
              <a:rPr lang="fr-FR" sz="2000">
                <a:solidFill>
                  <a:srgbClr val="002060"/>
                </a:solidFill>
              </a:rPr>
              <a:t>*Audit initial : octobre 2022 ; Audit de contrôle : avril 2024</a:t>
            </a:r>
          </a:p>
          <a:p>
            <a:pPr marL="0" indent="0">
              <a:buNone/>
            </a:pPr>
            <a:r>
              <a:rPr lang="fr-FR" sz="2000">
                <a:solidFill>
                  <a:srgbClr val="002060"/>
                </a:solidFill>
              </a:rPr>
              <a:t>*Intérêt : prise en charge des formations proposées par l’ODPC-RIM pour les personnels (notamment hospitaliers) </a:t>
            </a:r>
            <a:r>
              <a:rPr lang="fr-FR" sz="2000" i="1">
                <a:solidFill>
                  <a:srgbClr val="002060"/>
                </a:solidFill>
                <a:sym typeface="Wingdings" panose="05000000000000000000" pitchFamily="2" charset="2"/>
              </a:rPr>
              <a:t> nos formations DPC passent sur le budget formation des établissements de santé</a:t>
            </a:r>
          </a:p>
          <a:p>
            <a:pPr marL="0" indent="0">
              <a:buNone/>
            </a:pPr>
            <a:r>
              <a:rPr lang="fr-FR" sz="2000">
                <a:solidFill>
                  <a:srgbClr val="002060"/>
                </a:solidFill>
                <a:sym typeface="Wingdings" panose="05000000000000000000" pitchFamily="2" charset="2"/>
              </a:rPr>
              <a:t>*Mise en place de nombreuses procédures internes pour répondre aux attendus </a:t>
            </a:r>
            <a:r>
              <a:rPr lang="fr-FR" sz="2000" err="1">
                <a:solidFill>
                  <a:srgbClr val="002060"/>
                </a:solidFill>
                <a:sym typeface="Wingdings" panose="05000000000000000000" pitchFamily="2" charset="2"/>
              </a:rPr>
              <a:t>Qualiopi</a:t>
            </a:r>
            <a:endParaRPr lang="fr-FR" sz="2000">
              <a:solidFill>
                <a:srgbClr val="002060"/>
              </a:solidFill>
              <a:sym typeface="Wingdings" panose="05000000000000000000" pitchFamily="2" charset="2"/>
            </a:endParaRPr>
          </a:p>
          <a:p>
            <a:pPr marL="0" indent="0">
              <a:buNone/>
            </a:pPr>
            <a:r>
              <a:rPr lang="fr-FR" sz="2000">
                <a:solidFill>
                  <a:srgbClr val="002060"/>
                </a:solidFill>
                <a:sym typeface="Wingdings" panose="05000000000000000000" pitchFamily="2" charset="2"/>
              </a:rPr>
              <a:t>*Acculturation des concepteurs et des membres du Conseil d’Administration à la norme </a:t>
            </a:r>
            <a:r>
              <a:rPr lang="fr-FR" sz="2000" err="1">
                <a:solidFill>
                  <a:srgbClr val="002060"/>
                </a:solidFill>
                <a:sym typeface="Wingdings" panose="05000000000000000000" pitchFamily="2" charset="2"/>
              </a:rPr>
              <a:t>Qualiopi</a:t>
            </a:r>
            <a:endParaRPr lang="fr-FR" sz="2000">
              <a:solidFill>
                <a:srgbClr val="002060"/>
              </a:solidFill>
            </a:endParaRPr>
          </a:p>
          <a:p>
            <a:pPr marL="0" indent="0">
              <a:buNone/>
            </a:pPr>
            <a:endParaRPr lang="fr-FR" b="1">
              <a:solidFill>
                <a:srgbClr val="002060"/>
              </a:solidFill>
            </a:endParaRPr>
          </a:p>
          <a:p>
            <a:pPr marL="0" indent="0">
              <a:buNone/>
            </a:pPr>
            <a:endParaRPr lang="fr-FR" b="1">
              <a:solidFill>
                <a:srgbClr val="002060"/>
              </a:solidFill>
            </a:endParaRPr>
          </a:p>
          <a:p>
            <a:pPr marL="0" indent="0">
              <a:buNone/>
            </a:pPr>
            <a:endParaRPr lang="fr-FR">
              <a:solidFill>
                <a:srgbClr val="002060"/>
              </a:solidFill>
            </a:endParaRPr>
          </a:p>
          <a:p>
            <a:pPr marL="0" indent="0">
              <a:buNone/>
            </a:pPr>
            <a:endParaRPr lang="fr-FR">
              <a:solidFill>
                <a:srgbClr val="002060"/>
              </a:solidFill>
            </a:endParaRPr>
          </a:p>
        </p:txBody>
      </p:sp>
      <p:sp>
        <p:nvSpPr>
          <p:cNvPr id="4" name="Espace réservé du numéro de diapositive 3">
            <a:extLst>
              <a:ext uri="{FF2B5EF4-FFF2-40B4-BE49-F238E27FC236}">
                <a16:creationId xmlns:a16="http://schemas.microsoft.com/office/drawing/2014/main" id="{975765F3-7DC9-4109-B2DE-9E0F585FEA42}"/>
              </a:ext>
            </a:extLst>
          </p:cNvPr>
          <p:cNvSpPr>
            <a:spLocks noGrp="1"/>
          </p:cNvSpPr>
          <p:nvPr>
            <p:ph type="sldNum" sz="quarter" idx="12"/>
          </p:nvPr>
        </p:nvSpPr>
        <p:spPr/>
        <p:txBody>
          <a:bodyPr/>
          <a:lstStyle/>
          <a:p>
            <a:fld id="{47057AB8-1525-4182-B43F-4FC82605D65D}" type="slidenum">
              <a:rPr lang="fr-FR" smtClean="0"/>
              <a:t>13</a:t>
            </a:fld>
            <a:endParaRPr lang="fr-FR"/>
          </a:p>
        </p:txBody>
      </p:sp>
    </p:spTree>
    <p:extLst>
      <p:ext uri="{BB962C8B-B14F-4D97-AF65-F5344CB8AC3E}">
        <p14:creationId xmlns:p14="http://schemas.microsoft.com/office/powerpoint/2010/main" val="1655793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B79E8-A8E7-4C1B-B2A0-3CABFD27789B}"/>
              </a:ext>
            </a:extLst>
          </p:cNvPr>
          <p:cNvSpPr>
            <a:spLocks noGrp="1"/>
          </p:cNvSpPr>
          <p:nvPr>
            <p:ph type="title"/>
          </p:nvPr>
        </p:nvSpPr>
        <p:spPr>
          <a:xfrm>
            <a:off x="838200" y="345461"/>
            <a:ext cx="10515600" cy="1325563"/>
          </a:xfrm>
        </p:spPr>
        <p:txBody>
          <a:bodyPr/>
          <a:lstStyle/>
          <a:p>
            <a:pPr algn="ctr"/>
            <a:r>
              <a:rPr lang="fr-FR" sz="4400" b="1">
                <a:solidFill>
                  <a:srgbClr val="002060"/>
                </a:solidFill>
              </a:rPr>
              <a:t>II- L’association</a:t>
            </a:r>
            <a:br>
              <a:rPr lang="fr-FR" sz="4400" b="1">
                <a:solidFill>
                  <a:srgbClr val="002060"/>
                </a:solidFill>
              </a:rPr>
            </a:br>
            <a:endParaRPr lang="fr-FR" b="1">
              <a:solidFill>
                <a:srgbClr val="002060"/>
              </a:solidFill>
            </a:endParaRPr>
          </a:p>
        </p:txBody>
      </p:sp>
      <p:sp>
        <p:nvSpPr>
          <p:cNvPr id="3" name="Espace réservé du contenu 2">
            <a:extLst>
              <a:ext uri="{FF2B5EF4-FFF2-40B4-BE49-F238E27FC236}">
                <a16:creationId xmlns:a16="http://schemas.microsoft.com/office/drawing/2014/main" id="{5B584036-D6A4-4AE7-96BA-9460F8A32264}"/>
              </a:ext>
            </a:extLst>
          </p:cNvPr>
          <p:cNvSpPr>
            <a:spLocks noGrp="1"/>
          </p:cNvSpPr>
          <p:nvPr>
            <p:ph sz="half" idx="1"/>
          </p:nvPr>
        </p:nvSpPr>
        <p:spPr>
          <a:xfrm>
            <a:off x="838200" y="3244645"/>
            <a:ext cx="5181600" cy="3352220"/>
          </a:xfrm>
        </p:spPr>
        <p:txBody>
          <a:bodyPr>
            <a:normAutofit/>
          </a:bodyPr>
          <a:lstStyle/>
          <a:p>
            <a:pPr marL="342900" lvl="0" indent="-342900" algn="just">
              <a:lnSpc>
                <a:spcPct val="100000"/>
              </a:lnSpc>
              <a:spcBef>
                <a:spcPts val="0"/>
              </a:spcBef>
              <a:buSzPts val="1400"/>
              <a:buFont typeface="Arial" panose="020B0604020202020204" pitchFamily="34" charset="0"/>
              <a:buChar char="•"/>
              <a:tabLst>
                <a:tab pos="457200" algn="l"/>
              </a:tabLst>
            </a:pPr>
            <a:r>
              <a:rPr lang="fr-FR"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74 sites inscrits depuis 2019</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0000"/>
              </a:lnSpc>
              <a:spcBef>
                <a:spcPts val="0"/>
              </a:spcBef>
              <a:buFont typeface="Wingdings" panose="05000000000000000000" pitchFamily="2" charset="2"/>
              <a:buChar char=""/>
              <a:tabLst>
                <a:tab pos="914400" algn="l"/>
              </a:tabLst>
            </a:pPr>
            <a:r>
              <a:rPr lang="fr-FR" sz="1100" b="1" dirty="0">
                <a:effectLst/>
                <a:latin typeface="Calibri" panose="020F0502020204030204" pitchFamily="34" charset="0"/>
                <a:ea typeface="Calibri" panose="020F0502020204030204" pitchFamily="34" charset="0"/>
                <a:cs typeface="Times New Roman" panose="02020603050405020304" pitchFamily="18" charset="0"/>
              </a:rPr>
              <a:t>26 équipes 2019</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0000"/>
              </a:lnSpc>
              <a:spcBef>
                <a:spcPts val="0"/>
              </a:spcBef>
              <a:buFont typeface="Wingdings" panose="05000000000000000000" pitchFamily="2" charset="2"/>
              <a:buChar char=""/>
              <a:tabLst>
                <a:tab pos="914400" algn="l"/>
              </a:tabLst>
            </a:pPr>
            <a:r>
              <a:rPr lang="fr-FR" sz="1100" b="1" dirty="0">
                <a:effectLst/>
                <a:latin typeface="Calibri" panose="020F0502020204030204" pitchFamily="34" charset="0"/>
                <a:ea typeface="Calibri" panose="020F0502020204030204" pitchFamily="34" charset="0"/>
                <a:cs typeface="Times New Roman" panose="02020603050405020304" pitchFamily="18" charset="0"/>
              </a:rPr>
              <a:t>14 équipes 2020</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0000"/>
              </a:lnSpc>
              <a:spcBef>
                <a:spcPts val="0"/>
              </a:spcBef>
              <a:buFont typeface="Wingdings" panose="05000000000000000000" pitchFamily="2" charset="2"/>
              <a:buChar char=""/>
              <a:tabLst>
                <a:tab pos="914400" algn="l"/>
              </a:tabLst>
            </a:pPr>
            <a:r>
              <a:rPr lang="fr-FR" sz="1100" b="1" dirty="0">
                <a:effectLst/>
                <a:latin typeface="Calibri" panose="020F0502020204030204" pitchFamily="34" charset="0"/>
                <a:ea typeface="Calibri" panose="020F0502020204030204" pitchFamily="34" charset="0"/>
                <a:cs typeface="Times New Roman" panose="02020603050405020304" pitchFamily="18" charset="0"/>
              </a:rPr>
              <a:t>20 équipes 2021</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0000"/>
              </a:lnSpc>
              <a:spcBef>
                <a:spcPts val="0"/>
              </a:spcBef>
              <a:buFont typeface="Wingdings" panose="05000000000000000000" pitchFamily="2" charset="2"/>
              <a:buChar char=""/>
              <a:tabLst>
                <a:tab pos="914400" algn="l"/>
              </a:tabLst>
            </a:pPr>
            <a:r>
              <a:rPr lang="fr-FR" sz="1100" b="1" dirty="0">
                <a:effectLst/>
                <a:latin typeface="Calibri" panose="020F0502020204030204" pitchFamily="34" charset="0"/>
                <a:ea typeface="Calibri" panose="020F0502020204030204" pitchFamily="34" charset="0"/>
                <a:cs typeface="Times New Roman" panose="02020603050405020304" pitchFamily="18" charset="0"/>
              </a:rPr>
              <a:t>8 équipes 2022</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0000"/>
              </a:lnSpc>
              <a:spcBef>
                <a:spcPts val="0"/>
              </a:spcBef>
              <a:buFont typeface="Wingdings" panose="05000000000000000000" pitchFamily="2" charset="2"/>
              <a:buChar char=""/>
              <a:tabLst>
                <a:tab pos="914400" algn="l"/>
              </a:tabLst>
            </a:pPr>
            <a:r>
              <a:rPr lang="fr-FR" sz="1100" b="1" dirty="0">
                <a:effectLst/>
                <a:latin typeface="Calibri" panose="020F0502020204030204" pitchFamily="34" charset="0"/>
                <a:ea typeface="Calibri" panose="020F0502020204030204" pitchFamily="34" charset="0"/>
                <a:cs typeface="Times New Roman" panose="02020603050405020304" pitchFamily="18" charset="0"/>
              </a:rPr>
              <a:t>6 équipes 2023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spcBef>
                <a:spcPts val="0"/>
              </a:spcBef>
              <a:buSzPts val="1400"/>
              <a:buFont typeface="Arial" panose="020B0604020202020204" pitchFamily="34" charset="0"/>
              <a:buChar char="•"/>
              <a:tabLst>
                <a:tab pos="457200" algn="l"/>
              </a:tabLst>
            </a:pPr>
            <a:r>
              <a:rPr lang="fr-FR"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Moyenne de 15 nouvelles équipes qui nous rejoignent chaque année depuis 2019</a:t>
            </a:r>
          </a:p>
          <a:p>
            <a:pPr marL="342900" lvl="0" indent="-342900">
              <a:lnSpc>
                <a:spcPct val="100000"/>
              </a:lnSpc>
              <a:spcBef>
                <a:spcPts val="0"/>
              </a:spcBef>
              <a:buSzPts val="1400"/>
              <a:buFont typeface="Arial" panose="020B0604020202020204" pitchFamily="34" charset="0"/>
              <a:buChar char="•"/>
              <a:tabLst>
                <a:tab pos="457200" algn="l"/>
              </a:tabLst>
            </a:pPr>
            <a:r>
              <a:rPr lang="fr-FR" sz="1100" b="1" dirty="0">
                <a:solidFill>
                  <a:srgbClr val="0070C0"/>
                </a:solidFill>
                <a:latin typeface="Calibri" panose="020F0502020204030204" pitchFamily="34" charset="0"/>
                <a:cs typeface="Times New Roman" panose="02020603050405020304" pitchFamily="18" charset="0"/>
              </a:rPr>
              <a:t>3ème OA qui a le plus d’équipes : </a:t>
            </a:r>
            <a:r>
              <a:rPr lang="fr-FR"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138 CFAR ; 89 AFU ; 74 ODPC-RIM</a:t>
            </a:r>
          </a:p>
          <a:p>
            <a:pPr marL="342900" lvl="0" indent="-342900">
              <a:lnSpc>
                <a:spcPct val="100000"/>
              </a:lnSpc>
              <a:spcBef>
                <a:spcPts val="0"/>
              </a:spcBef>
              <a:buSzPts val="1400"/>
              <a:buFont typeface="Arial" panose="020B0604020202020204" pitchFamily="34" charset="0"/>
              <a:buChar char="•"/>
              <a:tabLst>
                <a:tab pos="457200" algn="l"/>
              </a:tabLst>
            </a:pPr>
            <a:r>
              <a:rPr lang="fr-FR"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5</a:t>
            </a:r>
            <a:r>
              <a:rPr lang="fr-FR" sz="11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45</a:t>
            </a:r>
            <a:r>
              <a:rPr lang="fr-FR"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radiologues accrédités sur les 6</a:t>
            </a:r>
            <a:r>
              <a:rPr lang="fr-FR" sz="11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87</a:t>
            </a:r>
            <a:r>
              <a:rPr lang="fr-FR"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inscrits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spcBef>
                <a:spcPts val="0"/>
              </a:spcBef>
              <a:buSzPts val="1400"/>
              <a:buFont typeface="Arial" panose="020B0604020202020204" pitchFamily="34" charset="0"/>
              <a:buChar char="•"/>
              <a:tabLst>
                <a:tab pos="457200" algn="l"/>
              </a:tabLst>
            </a:pPr>
            <a:r>
              <a:rPr lang="fr-FR"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672 EIAS déclarés dans notre base au </a:t>
            </a:r>
            <a:r>
              <a:rPr lang="fr-FR" sz="11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01</a:t>
            </a:r>
            <a:r>
              <a:rPr lang="fr-FR"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/01/2024</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spcBef>
                <a:spcPts val="0"/>
              </a:spcBef>
              <a:buSzPts val="1400"/>
              <a:buFont typeface="Arial" panose="020B0604020202020204" pitchFamily="34" charset="0"/>
              <a:buChar char="•"/>
              <a:tabLst>
                <a:tab pos="457200" algn="l"/>
              </a:tabLst>
            </a:pPr>
            <a:r>
              <a:rPr lang="fr-FR"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7 experts radiologues qui accompagnent les équipes (bientôt 10 experts – 1</a:t>
            </a:r>
            <a:r>
              <a:rPr lang="fr-FR" sz="1100" b="1" baseline="30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er</a:t>
            </a:r>
            <a:r>
              <a:rPr lang="fr-FR"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trimestre 2024)</a:t>
            </a:r>
          </a:p>
          <a:p>
            <a:pPr marL="342900" lvl="0" indent="-342900">
              <a:lnSpc>
                <a:spcPct val="100000"/>
              </a:lnSpc>
              <a:spcBef>
                <a:spcPts val="0"/>
              </a:spcBef>
              <a:buSzPts val="1400"/>
              <a:buFont typeface="Arial" panose="020B0604020202020204" pitchFamily="34" charset="0"/>
              <a:buChar char="•"/>
              <a:tabLst>
                <a:tab pos="457200" algn="l"/>
              </a:tabLst>
            </a:pPr>
            <a:r>
              <a:rPr lang="fr-FR" sz="11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1 expert formé par la HAS en 2023 (Edith </a:t>
            </a:r>
            <a:r>
              <a:rPr lang="fr-FR" sz="1100" b="1"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Kermarrec</a:t>
            </a:r>
            <a:r>
              <a:rPr lang="fr-FR" sz="11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b="1" dirty="0">
              <a:solidFill>
                <a:srgbClr val="002060"/>
              </a:solidFill>
              <a:highlight>
                <a:srgbClr val="00FFFF"/>
              </a:highlight>
            </a:endParaRPr>
          </a:p>
          <a:p>
            <a:pPr marL="0" indent="0">
              <a:buNone/>
            </a:pPr>
            <a:endParaRPr lang="fr-FR" b="1" dirty="0">
              <a:solidFill>
                <a:srgbClr val="002060"/>
              </a:solidFill>
            </a:endParaRPr>
          </a:p>
          <a:p>
            <a:pPr marL="0" indent="0">
              <a:buNone/>
            </a:pPr>
            <a:endParaRPr lang="fr-FR" b="1" dirty="0">
              <a:solidFill>
                <a:srgbClr val="002060"/>
              </a:solidFill>
            </a:endParaRPr>
          </a:p>
          <a:p>
            <a:pPr marL="0" indent="0">
              <a:buNone/>
            </a:pPr>
            <a:endParaRPr lang="fr-FR" dirty="0">
              <a:solidFill>
                <a:srgbClr val="002060"/>
              </a:solidFill>
            </a:endParaRPr>
          </a:p>
          <a:p>
            <a:pPr marL="0" indent="0">
              <a:buNone/>
            </a:pPr>
            <a:endParaRPr lang="fr-FR" dirty="0">
              <a:solidFill>
                <a:srgbClr val="002060"/>
              </a:solidFill>
            </a:endParaRPr>
          </a:p>
        </p:txBody>
      </p:sp>
      <p:sp>
        <p:nvSpPr>
          <p:cNvPr id="5" name="Espace réservé du contenu 4">
            <a:extLst>
              <a:ext uri="{FF2B5EF4-FFF2-40B4-BE49-F238E27FC236}">
                <a16:creationId xmlns:a16="http://schemas.microsoft.com/office/drawing/2014/main" id="{1EEB0100-6403-46E1-AB89-01A058D44934}"/>
              </a:ext>
            </a:extLst>
          </p:cNvPr>
          <p:cNvSpPr>
            <a:spLocks noGrp="1"/>
          </p:cNvSpPr>
          <p:nvPr>
            <p:ph sz="half" idx="2"/>
          </p:nvPr>
        </p:nvSpPr>
        <p:spPr>
          <a:xfrm>
            <a:off x="6309852" y="3897158"/>
            <a:ext cx="5181600" cy="2595716"/>
          </a:xfrm>
        </p:spPr>
        <p:txBody>
          <a:bodyPr>
            <a:normAutofit/>
          </a:bodyPr>
          <a:lstStyle/>
          <a:p>
            <a:r>
              <a:rPr lang="fr-FR" sz="1100" b="1">
                <a:solidFill>
                  <a:srgbClr val="0070C0"/>
                </a:solidFill>
              </a:rPr>
              <a:t>New : l’ODPC-RIM a fait son propre label d’accréditation des équipes</a:t>
            </a:r>
          </a:p>
        </p:txBody>
      </p:sp>
      <p:sp>
        <p:nvSpPr>
          <p:cNvPr id="4" name="Espace réservé du numéro de diapositive 3">
            <a:extLst>
              <a:ext uri="{FF2B5EF4-FFF2-40B4-BE49-F238E27FC236}">
                <a16:creationId xmlns:a16="http://schemas.microsoft.com/office/drawing/2014/main" id="{975765F3-7DC9-4109-B2DE-9E0F585FEA42}"/>
              </a:ext>
            </a:extLst>
          </p:cNvPr>
          <p:cNvSpPr>
            <a:spLocks noGrp="1"/>
          </p:cNvSpPr>
          <p:nvPr>
            <p:ph type="sldNum" sz="quarter" idx="12"/>
          </p:nvPr>
        </p:nvSpPr>
        <p:spPr/>
        <p:txBody>
          <a:bodyPr/>
          <a:lstStyle/>
          <a:p>
            <a:fld id="{47057AB8-1525-4182-B43F-4FC82605D65D}" type="slidenum">
              <a:rPr lang="fr-FR" smtClean="0"/>
              <a:t>14</a:t>
            </a:fld>
            <a:endParaRPr lang="fr-FR"/>
          </a:p>
        </p:txBody>
      </p:sp>
      <p:sp>
        <p:nvSpPr>
          <p:cNvPr id="6" name="ZoneTexte 5">
            <a:extLst>
              <a:ext uri="{FF2B5EF4-FFF2-40B4-BE49-F238E27FC236}">
                <a16:creationId xmlns:a16="http://schemas.microsoft.com/office/drawing/2014/main" id="{2B7AB1D2-2FF4-4037-A5CE-DCF25D12CB46}"/>
              </a:ext>
            </a:extLst>
          </p:cNvPr>
          <p:cNvSpPr txBox="1"/>
          <p:nvPr/>
        </p:nvSpPr>
        <p:spPr>
          <a:xfrm flipH="1">
            <a:off x="1700980" y="1444249"/>
            <a:ext cx="7665133" cy="461665"/>
          </a:xfrm>
          <a:prstGeom prst="rect">
            <a:avLst/>
          </a:prstGeom>
          <a:noFill/>
        </p:spPr>
        <p:txBody>
          <a:bodyPr wrap="square" rtlCol="0">
            <a:spAutoFit/>
          </a:bodyPr>
          <a:lstStyle/>
          <a:p>
            <a:pPr algn="ctr"/>
            <a:r>
              <a:rPr lang="fr-FR" sz="2400" b="1" dirty="0">
                <a:solidFill>
                  <a:srgbClr val="002060"/>
                </a:solidFill>
              </a:rPr>
              <a:t>L’ODPC-RIM EN ACTION – Accréditation des équipes</a:t>
            </a:r>
          </a:p>
        </p:txBody>
      </p:sp>
      <p:sp>
        <p:nvSpPr>
          <p:cNvPr id="7" name="ZoneTexte 6">
            <a:extLst>
              <a:ext uri="{FF2B5EF4-FFF2-40B4-BE49-F238E27FC236}">
                <a16:creationId xmlns:a16="http://schemas.microsoft.com/office/drawing/2014/main" id="{E4E711D0-2473-44CC-9D3C-D20C6592F503}"/>
              </a:ext>
            </a:extLst>
          </p:cNvPr>
          <p:cNvSpPr txBox="1"/>
          <p:nvPr/>
        </p:nvSpPr>
        <p:spPr>
          <a:xfrm>
            <a:off x="521594" y="2061163"/>
            <a:ext cx="5889038" cy="646331"/>
          </a:xfrm>
          <a:prstGeom prst="rect">
            <a:avLst/>
          </a:prstGeom>
          <a:noFill/>
        </p:spPr>
        <p:txBody>
          <a:bodyPr wrap="square" rtlCol="0">
            <a:spAutoFit/>
          </a:bodyPr>
          <a:lstStyle/>
          <a:p>
            <a:r>
              <a:rPr lang="fr-FR" b="1">
                <a:solidFill>
                  <a:srgbClr val="002060"/>
                </a:solidFill>
              </a:rPr>
              <a:t>Gestion des risques et dispositif qualité : </a:t>
            </a:r>
          </a:p>
          <a:p>
            <a:r>
              <a:rPr lang="fr-FR" b="1">
                <a:solidFill>
                  <a:srgbClr val="002060"/>
                </a:solidFill>
              </a:rPr>
              <a:t>Accréditation des équipes</a:t>
            </a:r>
          </a:p>
        </p:txBody>
      </p:sp>
      <p:pic>
        <p:nvPicPr>
          <p:cNvPr id="11" name="Image 10">
            <a:extLst>
              <a:ext uri="{FF2B5EF4-FFF2-40B4-BE49-F238E27FC236}">
                <a16:creationId xmlns:a16="http://schemas.microsoft.com/office/drawing/2014/main" id="{86FA46E3-E462-45EB-B37E-A9A671278930}"/>
              </a:ext>
            </a:extLst>
          </p:cNvPr>
          <p:cNvPicPr>
            <a:picLocks noChangeAspect="1"/>
          </p:cNvPicPr>
          <p:nvPr/>
        </p:nvPicPr>
        <p:blipFill>
          <a:blip r:embed="rId2"/>
          <a:stretch>
            <a:fillRect/>
          </a:stretch>
        </p:blipFill>
        <p:spPr>
          <a:xfrm>
            <a:off x="6666270" y="1893086"/>
            <a:ext cx="4972665" cy="1850739"/>
          </a:xfrm>
          <a:prstGeom prst="rect">
            <a:avLst/>
          </a:prstGeom>
        </p:spPr>
      </p:pic>
      <p:pic>
        <p:nvPicPr>
          <p:cNvPr id="9" name="Image 8" descr="Une image contenant texte, cercle, logo, Police&#10;&#10;Description générée automatiquement">
            <a:extLst>
              <a:ext uri="{FF2B5EF4-FFF2-40B4-BE49-F238E27FC236}">
                <a16:creationId xmlns:a16="http://schemas.microsoft.com/office/drawing/2014/main" id="{B596BA86-636A-E563-1F2D-695C42DDF4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7309" y="4247047"/>
            <a:ext cx="1828804" cy="1828804"/>
          </a:xfrm>
          <a:prstGeom prst="rect">
            <a:avLst/>
          </a:prstGeom>
        </p:spPr>
      </p:pic>
    </p:spTree>
    <p:extLst>
      <p:ext uri="{BB962C8B-B14F-4D97-AF65-F5344CB8AC3E}">
        <p14:creationId xmlns:p14="http://schemas.microsoft.com/office/powerpoint/2010/main" val="1479968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B79E8-A8E7-4C1B-B2A0-3CABFD27789B}"/>
              </a:ext>
            </a:extLst>
          </p:cNvPr>
          <p:cNvSpPr>
            <a:spLocks noGrp="1"/>
          </p:cNvSpPr>
          <p:nvPr>
            <p:ph type="title"/>
          </p:nvPr>
        </p:nvSpPr>
        <p:spPr>
          <a:xfrm>
            <a:off x="838200" y="345461"/>
            <a:ext cx="10515600" cy="1325563"/>
          </a:xfrm>
        </p:spPr>
        <p:txBody>
          <a:bodyPr/>
          <a:lstStyle/>
          <a:p>
            <a:pPr algn="ctr"/>
            <a:r>
              <a:rPr lang="fr-FR" sz="4400" b="1">
                <a:solidFill>
                  <a:srgbClr val="002060"/>
                </a:solidFill>
              </a:rPr>
              <a:t>II- L’association</a:t>
            </a:r>
            <a:br>
              <a:rPr lang="fr-FR" sz="4400" b="1">
                <a:solidFill>
                  <a:srgbClr val="002060"/>
                </a:solidFill>
              </a:rPr>
            </a:br>
            <a:endParaRPr lang="fr-FR" b="1">
              <a:solidFill>
                <a:srgbClr val="002060"/>
              </a:solidFill>
            </a:endParaRPr>
          </a:p>
        </p:txBody>
      </p:sp>
      <p:sp>
        <p:nvSpPr>
          <p:cNvPr id="3" name="Espace réservé du contenu 2">
            <a:extLst>
              <a:ext uri="{FF2B5EF4-FFF2-40B4-BE49-F238E27FC236}">
                <a16:creationId xmlns:a16="http://schemas.microsoft.com/office/drawing/2014/main" id="{5B584036-D6A4-4AE7-96BA-9460F8A32264}"/>
              </a:ext>
            </a:extLst>
          </p:cNvPr>
          <p:cNvSpPr>
            <a:spLocks noGrp="1"/>
          </p:cNvSpPr>
          <p:nvPr>
            <p:ph sz="half" idx="1"/>
          </p:nvPr>
        </p:nvSpPr>
        <p:spPr>
          <a:xfrm>
            <a:off x="838200" y="3244645"/>
            <a:ext cx="5181600" cy="3352220"/>
          </a:xfrm>
        </p:spPr>
        <p:txBody>
          <a:bodyPr>
            <a:normAutofit/>
          </a:bodyPr>
          <a:lstStyle/>
          <a:p>
            <a:pPr marL="0" indent="0">
              <a:buNone/>
            </a:pPr>
            <a:endParaRPr lang="fr-FR" b="1" dirty="0">
              <a:solidFill>
                <a:srgbClr val="002060"/>
              </a:solidFill>
              <a:highlight>
                <a:srgbClr val="00FFFF"/>
              </a:highlight>
            </a:endParaRPr>
          </a:p>
          <a:p>
            <a:pPr marL="0" indent="0">
              <a:buNone/>
            </a:pPr>
            <a:endParaRPr lang="fr-FR" b="1" dirty="0">
              <a:solidFill>
                <a:srgbClr val="002060"/>
              </a:solidFill>
            </a:endParaRPr>
          </a:p>
          <a:p>
            <a:pPr marL="0" indent="0">
              <a:buNone/>
            </a:pPr>
            <a:endParaRPr lang="fr-FR" b="1" dirty="0">
              <a:solidFill>
                <a:srgbClr val="002060"/>
              </a:solidFill>
            </a:endParaRPr>
          </a:p>
          <a:p>
            <a:pPr marL="0" indent="0">
              <a:buNone/>
            </a:pPr>
            <a:endParaRPr lang="fr-FR" dirty="0">
              <a:solidFill>
                <a:srgbClr val="002060"/>
              </a:solidFill>
            </a:endParaRPr>
          </a:p>
          <a:p>
            <a:pPr marL="0" indent="0">
              <a:buNone/>
            </a:pPr>
            <a:endParaRPr lang="fr-FR" dirty="0">
              <a:solidFill>
                <a:srgbClr val="002060"/>
              </a:solidFill>
            </a:endParaRPr>
          </a:p>
        </p:txBody>
      </p:sp>
      <p:sp>
        <p:nvSpPr>
          <p:cNvPr id="4" name="Espace réservé du numéro de diapositive 3">
            <a:extLst>
              <a:ext uri="{FF2B5EF4-FFF2-40B4-BE49-F238E27FC236}">
                <a16:creationId xmlns:a16="http://schemas.microsoft.com/office/drawing/2014/main" id="{975765F3-7DC9-4109-B2DE-9E0F585FEA42}"/>
              </a:ext>
            </a:extLst>
          </p:cNvPr>
          <p:cNvSpPr>
            <a:spLocks noGrp="1"/>
          </p:cNvSpPr>
          <p:nvPr>
            <p:ph type="sldNum" sz="quarter" idx="12"/>
          </p:nvPr>
        </p:nvSpPr>
        <p:spPr/>
        <p:txBody>
          <a:bodyPr/>
          <a:lstStyle/>
          <a:p>
            <a:fld id="{47057AB8-1525-4182-B43F-4FC82605D65D}" type="slidenum">
              <a:rPr lang="fr-FR" smtClean="0"/>
              <a:t>15</a:t>
            </a:fld>
            <a:endParaRPr lang="fr-FR"/>
          </a:p>
        </p:txBody>
      </p:sp>
      <p:sp>
        <p:nvSpPr>
          <p:cNvPr id="6" name="ZoneTexte 5">
            <a:extLst>
              <a:ext uri="{FF2B5EF4-FFF2-40B4-BE49-F238E27FC236}">
                <a16:creationId xmlns:a16="http://schemas.microsoft.com/office/drawing/2014/main" id="{2B7AB1D2-2FF4-4037-A5CE-DCF25D12CB46}"/>
              </a:ext>
            </a:extLst>
          </p:cNvPr>
          <p:cNvSpPr txBox="1"/>
          <p:nvPr/>
        </p:nvSpPr>
        <p:spPr>
          <a:xfrm flipH="1">
            <a:off x="1700980" y="1444249"/>
            <a:ext cx="7665133" cy="461665"/>
          </a:xfrm>
          <a:prstGeom prst="rect">
            <a:avLst/>
          </a:prstGeom>
          <a:noFill/>
        </p:spPr>
        <p:txBody>
          <a:bodyPr wrap="square" rtlCol="0">
            <a:spAutoFit/>
          </a:bodyPr>
          <a:lstStyle/>
          <a:p>
            <a:pPr algn="ctr"/>
            <a:r>
              <a:rPr lang="fr-FR" sz="2400" b="1" dirty="0">
                <a:solidFill>
                  <a:srgbClr val="002060"/>
                </a:solidFill>
              </a:rPr>
              <a:t>L’ODPC-RIM EN ACTION – Accréditation des équipes</a:t>
            </a:r>
          </a:p>
        </p:txBody>
      </p:sp>
      <p:sp>
        <p:nvSpPr>
          <p:cNvPr id="7" name="ZoneTexte 6">
            <a:extLst>
              <a:ext uri="{FF2B5EF4-FFF2-40B4-BE49-F238E27FC236}">
                <a16:creationId xmlns:a16="http://schemas.microsoft.com/office/drawing/2014/main" id="{E4E711D0-2473-44CC-9D3C-D20C6592F503}"/>
              </a:ext>
            </a:extLst>
          </p:cNvPr>
          <p:cNvSpPr txBox="1"/>
          <p:nvPr/>
        </p:nvSpPr>
        <p:spPr>
          <a:xfrm>
            <a:off x="521594" y="2061163"/>
            <a:ext cx="5889038" cy="646331"/>
          </a:xfrm>
          <a:prstGeom prst="rect">
            <a:avLst/>
          </a:prstGeom>
          <a:noFill/>
        </p:spPr>
        <p:txBody>
          <a:bodyPr wrap="square" rtlCol="0">
            <a:spAutoFit/>
          </a:bodyPr>
          <a:lstStyle/>
          <a:p>
            <a:r>
              <a:rPr lang="fr-FR" b="1" dirty="0">
                <a:solidFill>
                  <a:srgbClr val="002060"/>
                </a:solidFill>
              </a:rPr>
              <a:t>Gestion des risques et dispositif qualité : </a:t>
            </a:r>
          </a:p>
          <a:p>
            <a:r>
              <a:rPr lang="fr-FR" b="1" dirty="0">
                <a:solidFill>
                  <a:srgbClr val="002060"/>
                </a:solidFill>
              </a:rPr>
              <a:t>Accréditation des équipes (année 2023)</a:t>
            </a:r>
          </a:p>
        </p:txBody>
      </p:sp>
      <p:graphicFrame>
        <p:nvGraphicFramePr>
          <p:cNvPr id="10" name="Espace réservé du contenu 9">
            <a:extLst>
              <a:ext uri="{FF2B5EF4-FFF2-40B4-BE49-F238E27FC236}">
                <a16:creationId xmlns:a16="http://schemas.microsoft.com/office/drawing/2014/main" id="{B0EFC151-25B6-96B4-1283-890CA71D45C5}"/>
              </a:ext>
            </a:extLst>
          </p:cNvPr>
          <p:cNvGraphicFramePr>
            <a:graphicFrameLocks noGrp="1"/>
          </p:cNvGraphicFramePr>
          <p:nvPr>
            <p:ph sz="half" idx="2"/>
            <p:extLst>
              <p:ext uri="{D42A27DB-BD31-4B8C-83A1-F6EECF244321}">
                <p14:modId xmlns:p14="http://schemas.microsoft.com/office/powerpoint/2010/main" val="4128835025"/>
              </p:ext>
            </p:extLst>
          </p:nvPr>
        </p:nvGraphicFramePr>
        <p:xfrm>
          <a:off x="1073523" y="3639377"/>
          <a:ext cx="9892553" cy="1022259"/>
        </p:xfrm>
        <a:graphic>
          <a:graphicData uri="http://schemas.openxmlformats.org/drawingml/2006/table">
            <a:tbl>
              <a:tblPr firstRow="1" bandRow="1">
                <a:tableStyleId>{E8B1032C-EA38-4F05-BA0D-38AFFFC7BED3}</a:tableStyleId>
              </a:tblPr>
              <a:tblGrid>
                <a:gridCol w="1021977">
                  <a:extLst>
                    <a:ext uri="{9D8B030D-6E8A-4147-A177-3AD203B41FA5}">
                      <a16:colId xmlns:a16="http://schemas.microsoft.com/office/drawing/2014/main" val="484115846"/>
                    </a:ext>
                  </a:extLst>
                </a:gridCol>
                <a:gridCol w="1075764">
                  <a:extLst>
                    <a:ext uri="{9D8B030D-6E8A-4147-A177-3AD203B41FA5}">
                      <a16:colId xmlns:a16="http://schemas.microsoft.com/office/drawing/2014/main" val="1634259134"/>
                    </a:ext>
                  </a:extLst>
                </a:gridCol>
                <a:gridCol w="1039906">
                  <a:extLst>
                    <a:ext uri="{9D8B030D-6E8A-4147-A177-3AD203B41FA5}">
                      <a16:colId xmlns:a16="http://schemas.microsoft.com/office/drawing/2014/main" val="1298329896"/>
                    </a:ext>
                  </a:extLst>
                </a:gridCol>
                <a:gridCol w="959224">
                  <a:extLst>
                    <a:ext uri="{9D8B030D-6E8A-4147-A177-3AD203B41FA5}">
                      <a16:colId xmlns:a16="http://schemas.microsoft.com/office/drawing/2014/main" val="1776407773"/>
                    </a:ext>
                  </a:extLst>
                </a:gridCol>
                <a:gridCol w="1219200">
                  <a:extLst>
                    <a:ext uri="{9D8B030D-6E8A-4147-A177-3AD203B41FA5}">
                      <a16:colId xmlns:a16="http://schemas.microsoft.com/office/drawing/2014/main" val="4181643400"/>
                    </a:ext>
                  </a:extLst>
                </a:gridCol>
                <a:gridCol w="806823">
                  <a:extLst>
                    <a:ext uri="{9D8B030D-6E8A-4147-A177-3AD203B41FA5}">
                      <a16:colId xmlns:a16="http://schemas.microsoft.com/office/drawing/2014/main" val="83813281"/>
                    </a:ext>
                  </a:extLst>
                </a:gridCol>
                <a:gridCol w="1299883">
                  <a:extLst>
                    <a:ext uri="{9D8B030D-6E8A-4147-A177-3AD203B41FA5}">
                      <a16:colId xmlns:a16="http://schemas.microsoft.com/office/drawing/2014/main" val="4136540476"/>
                    </a:ext>
                  </a:extLst>
                </a:gridCol>
                <a:gridCol w="1057835">
                  <a:extLst>
                    <a:ext uri="{9D8B030D-6E8A-4147-A177-3AD203B41FA5}">
                      <a16:colId xmlns:a16="http://schemas.microsoft.com/office/drawing/2014/main" val="1422319602"/>
                    </a:ext>
                  </a:extLst>
                </a:gridCol>
                <a:gridCol w="1411941">
                  <a:extLst>
                    <a:ext uri="{9D8B030D-6E8A-4147-A177-3AD203B41FA5}">
                      <a16:colId xmlns:a16="http://schemas.microsoft.com/office/drawing/2014/main" val="2283200942"/>
                    </a:ext>
                  </a:extLst>
                </a:gridCol>
              </a:tblGrid>
              <a:tr h="654706">
                <a:tc>
                  <a:txBody>
                    <a:bodyPr/>
                    <a:lstStyle/>
                    <a:p>
                      <a:pPr algn="ctr" fontAlgn="b"/>
                      <a:r>
                        <a:rPr lang="fr-FR" sz="1100" b="1" u="none" strike="noStrike" dirty="0">
                          <a:solidFill>
                            <a:schemeClr val="accent1">
                              <a:lumMod val="50000"/>
                            </a:schemeClr>
                          </a:solidFill>
                          <a:effectLst/>
                        </a:rPr>
                        <a:t>Nb total de radiologues accrédités</a:t>
                      </a:r>
                      <a:endParaRPr lang="fr-FR" sz="1100" b="1" i="0" u="none" strike="noStrike" dirty="0">
                        <a:solidFill>
                          <a:schemeClr val="accent1">
                            <a:lumMod val="50000"/>
                          </a:schemeClr>
                        </a:solidFill>
                        <a:effectLst/>
                        <a:latin typeface="Calibri" panose="020F0502020204030204" pitchFamily="34" charset="0"/>
                      </a:endParaRPr>
                    </a:p>
                  </a:txBody>
                  <a:tcPr marL="6350" marR="6350" marT="6350" marB="0" anchor="b"/>
                </a:tc>
                <a:tc>
                  <a:txBody>
                    <a:bodyPr/>
                    <a:lstStyle/>
                    <a:p>
                      <a:pPr algn="ctr" fontAlgn="b"/>
                      <a:r>
                        <a:rPr lang="fr-FR" sz="1100" b="1" u="none" strike="noStrike" kern="1200" dirty="0">
                          <a:solidFill>
                            <a:schemeClr val="accent1">
                              <a:lumMod val="50000"/>
                            </a:schemeClr>
                          </a:solidFill>
                          <a:effectLst/>
                          <a:latin typeface="+mn-lt"/>
                          <a:ea typeface="+mn-ea"/>
                          <a:cs typeface="+mn-cs"/>
                        </a:rPr>
                        <a:t>Nb radiologues accrédités chaque année</a:t>
                      </a:r>
                    </a:p>
                  </a:txBody>
                  <a:tcPr marL="6350" marR="6350" marT="6350" marB="0" anchor="b"/>
                </a:tc>
                <a:tc>
                  <a:txBody>
                    <a:bodyPr/>
                    <a:lstStyle/>
                    <a:p>
                      <a:pPr marL="0" algn="ctr" defTabSz="914400" rtl="0" eaLnBrk="1" fontAlgn="b" latinLnBrk="0" hangingPunct="1"/>
                      <a:r>
                        <a:rPr lang="fr-FR" sz="1100" b="1" u="none" strike="noStrike" kern="1200" dirty="0">
                          <a:solidFill>
                            <a:schemeClr val="accent1">
                              <a:lumMod val="50000"/>
                            </a:schemeClr>
                          </a:solidFill>
                          <a:effectLst/>
                          <a:latin typeface="+mn-lt"/>
                          <a:ea typeface="+mn-ea"/>
                          <a:cs typeface="+mn-cs"/>
                        </a:rPr>
                        <a:t>Nb total d'équipes accréditées</a:t>
                      </a:r>
                    </a:p>
                  </a:txBody>
                  <a:tcPr marL="6350" marR="6350" marT="6350" marB="0" anchor="b"/>
                </a:tc>
                <a:tc>
                  <a:txBody>
                    <a:bodyPr/>
                    <a:lstStyle/>
                    <a:p>
                      <a:pPr marL="0" algn="ctr" defTabSz="914400" rtl="0" eaLnBrk="1" fontAlgn="b" latinLnBrk="0" hangingPunct="1"/>
                      <a:r>
                        <a:rPr lang="fr-FR" sz="1100" b="1" u="none" strike="noStrike" kern="1200" dirty="0">
                          <a:solidFill>
                            <a:schemeClr val="accent1">
                              <a:lumMod val="50000"/>
                            </a:schemeClr>
                          </a:solidFill>
                          <a:effectLst/>
                          <a:latin typeface="+mn-lt"/>
                          <a:ea typeface="+mn-ea"/>
                          <a:cs typeface="+mn-cs"/>
                        </a:rPr>
                        <a:t>Nb d'équipes accréditées chaque année</a:t>
                      </a:r>
                    </a:p>
                  </a:txBody>
                  <a:tcPr marL="6350" marR="6350" marT="6350" marB="0" anchor="b"/>
                </a:tc>
                <a:tc>
                  <a:txBody>
                    <a:bodyPr/>
                    <a:lstStyle/>
                    <a:p>
                      <a:pPr algn="ctr" fontAlgn="b"/>
                      <a:r>
                        <a:rPr lang="fr-FR" sz="1100" b="1" u="none" strike="noStrike" kern="1200" dirty="0">
                          <a:solidFill>
                            <a:schemeClr val="accent1">
                              <a:lumMod val="50000"/>
                            </a:schemeClr>
                          </a:solidFill>
                          <a:effectLst/>
                          <a:latin typeface="+mn-lt"/>
                          <a:ea typeface="+mn-ea"/>
                          <a:cs typeface="+mn-cs"/>
                        </a:rPr>
                        <a:t>*Nb total équipes inscrites dans le dispositif</a:t>
                      </a:r>
                    </a:p>
                  </a:txBody>
                  <a:tcPr marL="6350" marR="6350" marT="6350" marB="0" anchor="b"/>
                </a:tc>
                <a:tc>
                  <a:txBody>
                    <a:bodyPr/>
                    <a:lstStyle/>
                    <a:p>
                      <a:pPr algn="ctr" fontAlgn="b"/>
                      <a:r>
                        <a:rPr lang="fr-FR" sz="1100" b="1" u="none" strike="noStrike" kern="1200" dirty="0">
                          <a:solidFill>
                            <a:schemeClr val="accent1">
                              <a:lumMod val="50000"/>
                            </a:schemeClr>
                          </a:solidFill>
                          <a:effectLst/>
                          <a:latin typeface="+mn-lt"/>
                          <a:ea typeface="+mn-ea"/>
                          <a:cs typeface="+mn-cs"/>
                        </a:rPr>
                        <a:t>Nb d'équipes désinscrites</a:t>
                      </a:r>
                    </a:p>
                  </a:txBody>
                  <a:tcPr marL="6350" marR="6350" marT="6350" marB="0" anchor="b"/>
                </a:tc>
                <a:tc>
                  <a:txBody>
                    <a:bodyPr/>
                    <a:lstStyle/>
                    <a:p>
                      <a:pPr algn="ctr" fontAlgn="b"/>
                      <a:r>
                        <a:rPr lang="fr-FR" sz="1100" b="1" u="none" strike="noStrike" kern="1200" dirty="0">
                          <a:solidFill>
                            <a:schemeClr val="accent1">
                              <a:lumMod val="50000"/>
                            </a:schemeClr>
                          </a:solidFill>
                          <a:effectLst/>
                          <a:latin typeface="+mn-lt"/>
                          <a:ea typeface="+mn-ea"/>
                          <a:cs typeface="+mn-cs"/>
                        </a:rPr>
                        <a:t>Traitement des engagements dans les délais - 30j ou moins (en %)</a:t>
                      </a:r>
                    </a:p>
                  </a:txBody>
                  <a:tcPr marL="6350" marR="6350" marT="6350" marB="0" anchor="b"/>
                </a:tc>
                <a:tc>
                  <a:txBody>
                    <a:bodyPr/>
                    <a:lstStyle/>
                    <a:p>
                      <a:pPr algn="ctr" fontAlgn="b"/>
                      <a:r>
                        <a:rPr lang="fr-FR" sz="1100" b="1" u="none" strike="noStrike" kern="1200" dirty="0">
                          <a:solidFill>
                            <a:schemeClr val="accent1">
                              <a:lumMod val="50000"/>
                            </a:schemeClr>
                          </a:solidFill>
                          <a:effectLst/>
                          <a:latin typeface="+mn-lt"/>
                          <a:ea typeface="+mn-ea"/>
                          <a:cs typeface="+mn-cs"/>
                        </a:rPr>
                        <a:t>Traitement des EIAS dans les délais -30j ou moins (en %)</a:t>
                      </a:r>
                    </a:p>
                  </a:txBody>
                  <a:tcPr marL="6350" marR="6350" marT="6350" marB="0" anchor="b"/>
                </a:tc>
                <a:tc>
                  <a:txBody>
                    <a:bodyPr/>
                    <a:lstStyle/>
                    <a:p>
                      <a:pPr algn="ctr" fontAlgn="b"/>
                      <a:r>
                        <a:rPr lang="fr-FR" sz="1100" b="1" u="none" strike="noStrike" kern="1200" dirty="0">
                          <a:solidFill>
                            <a:schemeClr val="accent1">
                              <a:lumMod val="50000"/>
                            </a:schemeClr>
                          </a:solidFill>
                          <a:effectLst/>
                          <a:latin typeface="+mn-lt"/>
                          <a:ea typeface="+mn-ea"/>
                          <a:cs typeface="+mn-cs"/>
                        </a:rPr>
                        <a:t>Traitement des bilans dans les délais - 30j ou moins (en %)</a:t>
                      </a:r>
                    </a:p>
                  </a:txBody>
                  <a:tcPr marL="6350" marR="6350" marT="6350" marB="0" anchor="b"/>
                </a:tc>
                <a:extLst>
                  <a:ext uri="{0D108BD9-81ED-4DB2-BD59-A6C34878D82A}">
                    <a16:rowId xmlns:a16="http://schemas.microsoft.com/office/drawing/2014/main" val="3767099714"/>
                  </a:ext>
                </a:extLst>
              </a:tr>
              <a:tr h="345349">
                <a:tc>
                  <a:txBody>
                    <a:bodyPr/>
                    <a:lstStyle/>
                    <a:p>
                      <a:pPr algn="r" fontAlgn="b"/>
                      <a:r>
                        <a:rPr lang="fr-FR" sz="1100" b="0" u="none" strike="noStrike" dirty="0">
                          <a:solidFill>
                            <a:srgbClr val="000000"/>
                          </a:solidFill>
                          <a:effectLst/>
                        </a:rPr>
                        <a:t>547</a:t>
                      </a:r>
                      <a:endParaRPr lang="fr-FR"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fr-FR" sz="1100" b="0" u="none" strike="noStrike" dirty="0">
                          <a:solidFill>
                            <a:srgbClr val="000000"/>
                          </a:solidFill>
                          <a:effectLst/>
                        </a:rPr>
                        <a:t>95</a:t>
                      </a:r>
                      <a:endParaRPr lang="fr-FR" sz="11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r>
                        <a:rPr lang="fr-FR" sz="1100" b="0" u="none" strike="noStrike" kern="1200" dirty="0">
                          <a:solidFill>
                            <a:srgbClr val="000000"/>
                          </a:solidFill>
                          <a:effectLst/>
                          <a:latin typeface="+mn-lt"/>
                          <a:ea typeface="+mn-ea"/>
                          <a:cs typeface="+mn-cs"/>
                        </a:rPr>
                        <a:t>55</a:t>
                      </a:r>
                    </a:p>
                  </a:txBody>
                  <a:tcPr marL="6350" marR="6350" marT="6350" marB="0" anchor="b"/>
                </a:tc>
                <a:tc>
                  <a:txBody>
                    <a:bodyPr/>
                    <a:lstStyle/>
                    <a:p>
                      <a:pPr algn="r" fontAlgn="b"/>
                      <a:r>
                        <a:rPr lang="fr-FR" sz="1100" b="0" u="none" strike="noStrike" kern="1200" dirty="0">
                          <a:solidFill>
                            <a:srgbClr val="000000"/>
                          </a:solidFill>
                          <a:effectLst/>
                          <a:latin typeface="+mn-lt"/>
                          <a:ea typeface="+mn-ea"/>
                          <a:cs typeface="+mn-cs"/>
                        </a:rPr>
                        <a:t>10</a:t>
                      </a:r>
                    </a:p>
                  </a:txBody>
                  <a:tcPr marL="6350" marR="6350" marT="6350" marB="0" anchor="b"/>
                </a:tc>
                <a:tc>
                  <a:txBody>
                    <a:bodyPr/>
                    <a:lstStyle/>
                    <a:p>
                      <a:pPr algn="r" fontAlgn="b"/>
                      <a:r>
                        <a:rPr lang="fr-FR" sz="1100" b="0" u="none" strike="noStrike" kern="1200" dirty="0">
                          <a:solidFill>
                            <a:srgbClr val="000000"/>
                          </a:solidFill>
                          <a:effectLst/>
                          <a:latin typeface="+mn-lt"/>
                          <a:ea typeface="+mn-ea"/>
                          <a:cs typeface="+mn-cs"/>
                        </a:rPr>
                        <a:t>81</a:t>
                      </a:r>
                    </a:p>
                  </a:txBody>
                  <a:tcPr marL="6350" marR="6350" marT="6350" marB="0" anchor="b"/>
                </a:tc>
                <a:tc>
                  <a:txBody>
                    <a:bodyPr/>
                    <a:lstStyle/>
                    <a:p>
                      <a:pPr algn="r" fontAlgn="b"/>
                      <a:r>
                        <a:rPr lang="fr-FR" sz="1100" b="0" u="none" strike="noStrike" kern="1200" dirty="0">
                          <a:solidFill>
                            <a:srgbClr val="000000"/>
                          </a:solidFill>
                          <a:effectLst/>
                          <a:latin typeface="+mn-lt"/>
                          <a:ea typeface="+mn-ea"/>
                          <a:cs typeface="+mn-cs"/>
                        </a:rPr>
                        <a:t>0</a:t>
                      </a:r>
                    </a:p>
                  </a:txBody>
                  <a:tcPr marL="6350" marR="6350" marT="6350" marB="0" anchor="b"/>
                </a:tc>
                <a:tc>
                  <a:txBody>
                    <a:bodyPr/>
                    <a:lstStyle/>
                    <a:p>
                      <a:pPr algn="r" fontAlgn="b"/>
                      <a:r>
                        <a:rPr lang="fr-FR" sz="1100" b="0" u="none" strike="noStrike" kern="1200" dirty="0">
                          <a:solidFill>
                            <a:srgbClr val="000000"/>
                          </a:solidFill>
                          <a:effectLst/>
                          <a:latin typeface="+mn-lt"/>
                          <a:ea typeface="+mn-ea"/>
                          <a:cs typeface="+mn-cs"/>
                        </a:rPr>
                        <a:t>97%</a:t>
                      </a:r>
                    </a:p>
                  </a:txBody>
                  <a:tcPr marL="6350" marR="6350" marT="6350" marB="0" anchor="b"/>
                </a:tc>
                <a:tc>
                  <a:txBody>
                    <a:bodyPr/>
                    <a:lstStyle/>
                    <a:p>
                      <a:pPr algn="r" fontAlgn="b"/>
                      <a:r>
                        <a:rPr lang="fr-FR" sz="1100" b="0" u="none" strike="noStrike" kern="1200" dirty="0">
                          <a:solidFill>
                            <a:srgbClr val="000000"/>
                          </a:solidFill>
                          <a:effectLst/>
                          <a:latin typeface="+mn-lt"/>
                          <a:ea typeface="+mn-ea"/>
                          <a:cs typeface="+mn-cs"/>
                        </a:rPr>
                        <a:t>40%</a:t>
                      </a:r>
                    </a:p>
                  </a:txBody>
                  <a:tcPr marL="6350" marR="6350" marT="6350" marB="0" anchor="b"/>
                </a:tc>
                <a:tc>
                  <a:txBody>
                    <a:bodyPr/>
                    <a:lstStyle/>
                    <a:p>
                      <a:pPr algn="r" fontAlgn="b"/>
                      <a:r>
                        <a:rPr lang="fr-FR" sz="1100" b="0" u="none" strike="noStrike" kern="1200" dirty="0">
                          <a:solidFill>
                            <a:srgbClr val="000000"/>
                          </a:solidFill>
                          <a:effectLst/>
                          <a:latin typeface="+mn-lt"/>
                          <a:ea typeface="+mn-ea"/>
                          <a:cs typeface="+mn-cs"/>
                        </a:rPr>
                        <a:t>47%</a:t>
                      </a:r>
                    </a:p>
                  </a:txBody>
                  <a:tcPr marL="6350" marR="6350" marT="6350" marB="0" anchor="b"/>
                </a:tc>
                <a:extLst>
                  <a:ext uri="{0D108BD9-81ED-4DB2-BD59-A6C34878D82A}">
                    <a16:rowId xmlns:a16="http://schemas.microsoft.com/office/drawing/2014/main" val="3595754699"/>
                  </a:ext>
                </a:extLst>
              </a:tr>
            </a:tbl>
          </a:graphicData>
        </a:graphic>
      </p:graphicFrame>
    </p:spTree>
    <p:extLst>
      <p:ext uri="{BB962C8B-B14F-4D97-AF65-F5344CB8AC3E}">
        <p14:creationId xmlns:p14="http://schemas.microsoft.com/office/powerpoint/2010/main" val="1099517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B79E8-A8E7-4C1B-B2A0-3CABFD27789B}"/>
              </a:ext>
            </a:extLst>
          </p:cNvPr>
          <p:cNvSpPr>
            <a:spLocks noGrp="1"/>
          </p:cNvSpPr>
          <p:nvPr>
            <p:ph type="title"/>
          </p:nvPr>
        </p:nvSpPr>
        <p:spPr>
          <a:xfrm>
            <a:off x="838200" y="345461"/>
            <a:ext cx="10515600" cy="1325563"/>
          </a:xfrm>
        </p:spPr>
        <p:txBody>
          <a:bodyPr/>
          <a:lstStyle/>
          <a:p>
            <a:pPr algn="ctr"/>
            <a:r>
              <a:rPr lang="fr-FR" sz="4400" b="1">
                <a:solidFill>
                  <a:srgbClr val="002060"/>
                </a:solidFill>
              </a:rPr>
              <a:t>II- L’association</a:t>
            </a:r>
            <a:br>
              <a:rPr lang="fr-FR" sz="4400" b="1">
                <a:solidFill>
                  <a:srgbClr val="002060"/>
                </a:solidFill>
              </a:rPr>
            </a:br>
            <a:endParaRPr lang="fr-FR" b="1">
              <a:solidFill>
                <a:srgbClr val="002060"/>
              </a:solidFill>
            </a:endParaRPr>
          </a:p>
        </p:txBody>
      </p:sp>
      <p:sp>
        <p:nvSpPr>
          <p:cNvPr id="3" name="Espace réservé du contenu 2">
            <a:extLst>
              <a:ext uri="{FF2B5EF4-FFF2-40B4-BE49-F238E27FC236}">
                <a16:creationId xmlns:a16="http://schemas.microsoft.com/office/drawing/2014/main" id="{5B584036-D6A4-4AE7-96BA-9460F8A32264}"/>
              </a:ext>
            </a:extLst>
          </p:cNvPr>
          <p:cNvSpPr>
            <a:spLocks noGrp="1"/>
          </p:cNvSpPr>
          <p:nvPr>
            <p:ph sz="half" idx="1"/>
          </p:nvPr>
        </p:nvSpPr>
        <p:spPr>
          <a:xfrm>
            <a:off x="764458" y="2609090"/>
            <a:ext cx="5181600" cy="4112385"/>
          </a:xfrm>
        </p:spPr>
        <p:txBody>
          <a:bodyPr>
            <a:normAutofit/>
          </a:bodyPr>
          <a:lstStyle/>
          <a:p>
            <a:r>
              <a:rPr lang="fr-FR" sz="1800" dirty="0">
                <a:solidFill>
                  <a:srgbClr val="002060"/>
                </a:solidFill>
              </a:rPr>
              <a:t>Nombre total d’EIAS déclarés depuis 2019 (au 01/01/2024) : </a:t>
            </a:r>
            <a:r>
              <a:rPr lang="fr-FR" sz="1800" dirty="0">
                <a:solidFill>
                  <a:srgbClr val="0070C0"/>
                </a:solidFill>
              </a:rPr>
              <a:t>672</a:t>
            </a:r>
            <a:endParaRPr lang="fr-FR" sz="1800" dirty="0">
              <a:solidFill>
                <a:srgbClr val="0070C0"/>
              </a:solidFill>
              <a:cs typeface="Calibri"/>
            </a:endParaRPr>
          </a:p>
          <a:p>
            <a:r>
              <a:rPr lang="fr-FR" sz="1800" dirty="0">
                <a:solidFill>
                  <a:srgbClr val="002060"/>
                </a:solidFill>
              </a:rPr>
              <a:t>Nombre d’EIAS déclarés par année : </a:t>
            </a:r>
            <a:endParaRPr lang="fr-FR" sz="1800" dirty="0">
              <a:solidFill>
                <a:srgbClr val="002060"/>
              </a:solidFill>
              <a:ea typeface="Calibri"/>
              <a:cs typeface="Calibri"/>
            </a:endParaRPr>
          </a:p>
          <a:p>
            <a:pPr lvl="1">
              <a:buFont typeface="Courier New" panose="02070309020205020404" pitchFamily="49" charset="0"/>
              <a:buChar char="o"/>
            </a:pPr>
            <a:r>
              <a:rPr lang="fr-FR" sz="1800" dirty="0">
                <a:solidFill>
                  <a:srgbClr val="002060"/>
                </a:solidFill>
              </a:rPr>
              <a:t>2019 : </a:t>
            </a:r>
            <a:r>
              <a:rPr lang="fr-FR" sz="1800" dirty="0">
                <a:solidFill>
                  <a:srgbClr val="0070C0"/>
                </a:solidFill>
              </a:rPr>
              <a:t>17</a:t>
            </a:r>
          </a:p>
          <a:p>
            <a:pPr lvl="1">
              <a:buFont typeface="Courier New" panose="02070309020205020404" pitchFamily="49" charset="0"/>
              <a:buChar char="o"/>
            </a:pPr>
            <a:r>
              <a:rPr lang="fr-FR" sz="1800" dirty="0">
                <a:solidFill>
                  <a:srgbClr val="002060"/>
                </a:solidFill>
              </a:rPr>
              <a:t>2020 : </a:t>
            </a:r>
            <a:r>
              <a:rPr lang="fr-FR" sz="1800" dirty="0">
                <a:solidFill>
                  <a:srgbClr val="0070C0"/>
                </a:solidFill>
              </a:rPr>
              <a:t>80</a:t>
            </a:r>
          </a:p>
          <a:p>
            <a:pPr lvl="1">
              <a:buFont typeface="Courier New" panose="02070309020205020404" pitchFamily="49" charset="0"/>
              <a:buChar char="o"/>
            </a:pPr>
            <a:r>
              <a:rPr lang="fr-FR" sz="1800" dirty="0">
                <a:solidFill>
                  <a:srgbClr val="002060"/>
                </a:solidFill>
              </a:rPr>
              <a:t>2021 : </a:t>
            </a:r>
            <a:r>
              <a:rPr lang="fr-FR" sz="1800" dirty="0">
                <a:solidFill>
                  <a:srgbClr val="0070C0"/>
                </a:solidFill>
              </a:rPr>
              <a:t>131</a:t>
            </a:r>
          </a:p>
          <a:p>
            <a:pPr lvl="1">
              <a:buFont typeface="Courier New" panose="02070309020205020404" pitchFamily="49" charset="0"/>
              <a:buChar char="o"/>
            </a:pPr>
            <a:r>
              <a:rPr lang="fr-FR" sz="1800" dirty="0">
                <a:solidFill>
                  <a:srgbClr val="002060"/>
                </a:solidFill>
              </a:rPr>
              <a:t>2022 : </a:t>
            </a:r>
            <a:r>
              <a:rPr lang="fr-FR" sz="1800" dirty="0">
                <a:solidFill>
                  <a:srgbClr val="0070C0"/>
                </a:solidFill>
              </a:rPr>
              <a:t>202 </a:t>
            </a:r>
          </a:p>
          <a:p>
            <a:pPr lvl="1">
              <a:buFont typeface="Courier New" panose="02070309020205020404" pitchFamily="49" charset="0"/>
              <a:buChar char="o"/>
            </a:pPr>
            <a:r>
              <a:rPr lang="fr-FR" sz="1800" dirty="0">
                <a:solidFill>
                  <a:srgbClr val="002060"/>
                </a:solidFill>
              </a:rPr>
              <a:t>2023 : </a:t>
            </a:r>
            <a:r>
              <a:rPr lang="fr-FR" sz="1800" dirty="0">
                <a:solidFill>
                  <a:srgbClr val="0070C0"/>
                </a:solidFill>
              </a:rPr>
              <a:t>237</a:t>
            </a:r>
            <a:endParaRPr lang="fr-FR" sz="1800" dirty="0">
              <a:solidFill>
                <a:srgbClr val="0070C0"/>
              </a:solidFill>
              <a:cs typeface="Calibri"/>
            </a:endParaRPr>
          </a:p>
          <a:p>
            <a:pPr marL="0" indent="0">
              <a:buNone/>
            </a:pPr>
            <a:endParaRPr lang="fr-FR" sz="1800" b="1" dirty="0">
              <a:solidFill>
                <a:srgbClr val="0070C0"/>
              </a:solidFill>
            </a:endParaRPr>
          </a:p>
          <a:p>
            <a:r>
              <a:rPr lang="fr-FR" sz="1700" dirty="0">
                <a:solidFill>
                  <a:srgbClr val="002060"/>
                </a:solidFill>
              </a:rPr>
              <a:t>Nombres d’EIAS ciblés : </a:t>
            </a:r>
            <a:r>
              <a:rPr lang="fr-FR" sz="1700" dirty="0">
                <a:solidFill>
                  <a:srgbClr val="0070C0"/>
                </a:solidFill>
              </a:rPr>
              <a:t>254</a:t>
            </a:r>
            <a:endParaRPr lang="fr-FR" sz="1700" dirty="0">
              <a:solidFill>
                <a:srgbClr val="0070C0"/>
              </a:solidFill>
              <a:ea typeface="Calibri"/>
              <a:cs typeface="Calibri"/>
            </a:endParaRPr>
          </a:p>
          <a:p>
            <a:r>
              <a:rPr lang="fr-FR" sz="1700" dirty="0">
                <a:solidFill>
                  <a:srgbClr val="002060"/>
                </a:solidFill>
              </a:rPr>
              <a:t>Nombres d’EIAS non ciblés : </a:t>
            </a:r>
            <a:r>
              <a:rPr lang="fr-FR" sz="1700" dirty="0">
                <a:solidFill>
                  <a:srgbClr val="0070C0"/>
                </a:solidFill>
              </a:rPr>
              <a:t>418 </a:t>
            </a:r>
            <a:endParaRPr lang="fr-FR" sz="1700" i="1" dirty="0">
              <a:solidFill>
                <a:srgbClr val="0070C0"/>
              </a:solidFill>
              <a:ea typeface="Calibri"/>
              <a:cs typeface="Calibri"/>
            </a:endParaRPr>
          </a:p>
          <a:p>
            <a:pPr marL="0" indent="0">
              <a:buNone/>
            </a:pPr>
            <a:endParaRPr lang="fr-FR" b="1" dirty="0">
              <a:solidFill>
                <a:srgbClr val="002060"/>
              </a:solidFill>
              <a:highlight>
                <a:srgbClr val="00FFFF"/>
              </a:highlight>
            </a:endParaRPr>
          </a:p>
          <a:p>
            <a:pPr marL="0" indent="0">
              <a:buNone/>
            </a:pPr>
            <a:endParaRPr lang="fr-FR" b="1" dirty="0">
              <a:solidFill>
                <a:srgbClr val="002060"/>
              </a:solidFill>
            </a:endParaRPr>
          </a:p>
          <a:p>
            <a:pPr marL="0" indent="0">
              <a:buNone/>
            </a:pPr>
            <a:endParaRPr lang="fr-FR" b="1" dirty="0">
              <a:solidFill>
                <a:srgbClr val="002060"/>
              </a:solidFill>
            </a:endParaRPr>
          </a:p>
          <a:p>
            <a:pPr marL="0" indent="0">
              <a:buNone/>
            </a:pPr>
            <a:endParaRPr lang="fr-FR" dirty="0">
              <a:solidFill>
                <a:srgbClr val="002060"/>
              </a:solidFill>
            </a:endParaRPr>
          </a:p>
          <a:p>
            <a:pPr marL="0" indent="0">
              <a:buNone/>
            </a:pPr>
            <a:endParaRPr lang="fr-FR" dirty="0">
              <a:solidFill>
                <a:srgbClr val="002060"/>
              </a:solidFill>
            </a:endParaRPr>
          </a:p>
        </p:txBody>
      </p:sp>
      <p:sp>
        <p:nvSpPr>
          <p:cNvPr id="4" name="Espace réservé du numéro de diapositive 3">
            <a:extLst>
              <a:ext uri="{FF2B5EF4-FFF2-40B4-BE49-F238E27FC236}">
                <a16:creationId xmlns:a16="http://schemas.microsoft.com/office/drawing/2014/main" id="{975765F3-7DC9-4109-B2DE-9E0F585FEA42}"/>
              </a:ext>
            </a:extLst>
          </p:cNvPr>
          <p:cNvSpPr>
            <a:spLocks noGrp="1"/>
          </p:cNvSpPr>
          <p:nvPr>
            <p:ph type="sldNum" sz="quarter" idx="12"/>
          </p:nvPr>
        </p:nvSpPr>
        <p:spPr/>
        <p:txBody>
          <a:bodyPr/>
          <a:lstStyle/>
          <a:p>
            <a:fld id="{47057AB8-1525-4182-B43F-4FC82605D65D}" type="slidenum">
              <a:rPr lang="fr-FR" smtClean="0"/>
              <a:t>16</a:t>
            </a:fld>
            <a:endParaRPr lang="fr-FR"/>
          </a:p>
        </p:txBody>
      </p:sp>
      <p:sp>
        <p:nvSpPr>
          <p:cNvPr id="6" name="ZoneTexte 5">
            <a:extLst>
              <a:ext uri="{FF2B5EF4-FFF2-40B4-BE49-F238E27FC236}">
                <a16:creationId xmlns:a16="http://schemas.microsoft.com/office/drawing/2014/main" id="{2B7AB1D2-2FF4-4037-A5CE-DCF25D12CB46}"/>
              </a:ext>
            </a:extLst>
          </p:cNvPr>
          <p:cNvSpPr txBox="1"/>
          <p:nvPr/>
        </p:nvSpPr>
        <p:spPr>
          <a:xfrm flipH="1">
            <a:off x="1700981" y="1444249"/>
            <a:ext cx="5433308" cy="461665"/>
          </a:xfrm>
          <a:prstGeom prst="rect">
            <a:avLst/>
          </a:prstGeom>
          <a:noFill/>
        </p:spPr>
        <p:txBody>
          <a:bodyPr wrap="square" rtlCol="0">
            <a:spAutoFit/>
          </a:bodyPr>
          <a:lstStyle/>
          <a:p>
            <a:pPr algn="ctr"/>
            <a:r>
              <a:rPr lang="fr-FR" sz="2400" b="1" dirty="0">
                <a:solidFill>
                  <a:srgbClr val="002060"/>
                </a:solidFill>
              </a:rPr>
              <a:t>L’ODPC-RIM EN ACTION - A</a:t>
            </a:r>
          </a:p>
        </p:txBody>
      </p:sp>
      <p:sp>
        <p:nvSpPr>
          <p:cNvPr id="7" name="ZoneTexte 6">
            <a:extLst>
              <a:ext uri="{FF2B5EF4-FFF2-40B4-BE49-F238E27FC236}">
                <a16:creationId xmlns:a16="http://schemas.microsoft.com/office/drawing/2014/main" id="{E4E711D0-2473-44CC-9D3C-D20C6592F503}"/>
              </a:ext>
            </a:extLst>
          </p:cNvPr>
          <p:cNvSpPr txBox="1"/>
          <p:nvPr/>
        </p:nvSpPr>
        <p:spPr>
          <a:xfrm>
            <a:off x="690716" y="1893086"/>
            <a:ext cx="5329084" cy="646331"/>
          </a:xfrm>
          <a:prstGeom prst="rect">
            <a:avLst/>
          </a:prstGeom>
          <a:noFill/>
        </p:spPr>
        <p:txBody>
          <a:bodyPr wrap="square" rtlCol="0">
            <a:spAutoFit/>
          </a:bodyPr>
          <a:lstStyle/>
          <a:p>
            <a:r>
              <a:rPr lang="fr-FR" b="1">
                <a:solidFill>
                  <a:srgbClr val="002060"/>
                </a:solidFill>
              </a:rPr>
              <a:t>Gestion des risques et dispositif qualité : Accréditation des équipes</a:t>
            </a:r>
          </a:p>
        </p:txBody>
      </p:sp>
      <p:sp>
        <p:nvSpPr>
          <p:cNvPr id="11" name="Espace réservé du contenu 10">
            <a:extLst>
              <a:ext uri="{FF2B5EF4-FFF2-40B4-BE49-F238E27FC236}">
                <a16:creationId xmlns:a16="http://schemas.microsoft.com/office/drawing/2014/main" id="{69390E0B-55CC-40DC-B8F8-5B88F3D8E4B4}"/>
              </a:ext>
            </a:extLst>
          </p:cNvPr>
          <p:cNvSpPr txBox="1">
            <a:spLocks noGrp="1"/>
          </p:cNvSpPr>
          <p:nvPr>
            <p:ph sz="half" idx="2"/>
          </p:nvPr>
        </p:nvSpPr>
        <p:spPr>
          <a:xfrm>
            <a:off x="4179613" y="5737968"/>
            <a:ext cx="1309739" cy="774571"/>
          </a:xfrm>
          <a:prstGeom prst="rect">
            <a:avLst/>
          </a:prstGeom>
          <a:solidFill>
            <a:srgbClr val="00B0F0"/>
          </a:solidFill>
        </p:spPr>
        <p:txBody>
          <a:bodyPr wrap="square" rtlCol="0">
            <a:spAutoFit/>
          </a:bodyPr>
          <a:lstStyle/>
          <a:p>
            <a:pPr marL="0" indent="0">
              <a:buNone/>
            </a:pPr>
            <a:r>
              <a:rPr lang="fr-FR" sz="1000" b="1" i="1">
                <a:solidFill>
                  <a:schemeClr val="accent6">
                    <a:lumMod val="50000"/>
                  </a:schemeClr>
                </a:solidFill>
                <a:sym typeface="Wingdings" panose="05000000000000000000" pitchFamily="2" charset="2"/>
              </a:rPr>
              <a:t> les équipes ont tendance à déclarer hors champs</a:t>
            </a:r>
            <a:endParaRPr lang="fr-FR" sz="1000" b="1" i="1">
              <a:solidFill>
                <a:schemeClr val="accent6">
                  <a:lumMod val="50000"/>
                </a:schemeClr>
              </a:solidFill>
              <a:ea typeface="Calibri"/>
              <a:cs typeface="Calibri"/>
            </a:endParaRPr>
          </a:p>
          <a:p>
            <a:r>
              <a:rPr lang="fr-FR" sz="1000" b="1">
                <a:solidFill>
                  <a:srgbClr val="00B050"/>
                </a:solidFill>
              </a:rPr>
              <a:t>&lt;</a:t>
            </a:r>
          </a:p>
        </p:txBody>
      </p:sp>
      <p:sp>
        <p:nvSpPr>
          <p:cNvPr id="13" name="ZoneTexte 12">
            <a:extLst>
              <a:ext uri="{FF2B5EF4-FFF2-40B4-BE49-F238E27FC236}">
                <a16:creationId xmlns:a16="http://schemas.microsoft.com/office/drawing/2014/main" id="{F8D65229-9534-4AAC-9A83-C318AC09ADB3}"/>
              </a:ext>
            </a:extLst>
          </p:cNvPr>
          <p:cNvSpPr txBox="1"/>
          <p:nvPr/>
        </p:nvSpPr>
        <p:spPr>
          <a:xfrm>
            <a:off x="7066935" y="3768923"/>
            <a:ext cx="5181600" cy="3108543"/>
          </a:xfrm>
          <a:prstGeom prst="rect">
            <a:avLst/>
          </a:prstGeom>
          <a:noFill/>
        </p:spPr>
        <p:txBody>
          <a:bodyPr wrap="square" rtlCol="0">
            <a:spAutoFit/>
          </a:bodyPr>
          <a:lstStyle/>
          <a:p>
            <a:r>
              <a:rPr lang="fr-FR" sz="1400" dirty="0">
                <a:solidFill>
                  <a:srgbClr val="002060"/>
                </a:solidFill>
              </a:rPr>
              <a:t>Dont :</a:t>
            </a:r>
          </a:p>
          <a:p>
            <a:pPr marL="285750" indent="-285750">
              <a:buFont typeface="Arial" panose="020B0604020202020204" pitchFamily="34" charset="0"/>
              <a:buChar char="•"/>
            </a:pPr>
            <a:r>
              <a:rPr lang="fr-FR" sz="1400" dirty="0">
                <a:solidFill>
                  <a:srgbClr val="002060"/>
                </a:solidFill>
              </a:rPr>
              <a:t>EIAS complexes : </a:t>
            </a:r>
            <a:r>
              <a:rPr lang="fr-FR" sz="1400" dirty="0">
                <a:solidFill>
                  <a:srgbClr val="0070C0"/>
                </a:solidFill>
                <a:highlight>
                  <a:srgbClr val="FFFF00"/>
                </a:highlight>
              </a:rPr>
              <a:t>191</a:t>
            </a:r>
          </a:p>
          <a:p>
            <a:pPr marL="285750" indent="-285750">
              <a:buFont typeface="Arial" panose="020B0604020202020204" pitchFamily="34" charset="0"/>
              <a:buChar char="•"/>
            </a:pPr>
            <a:r>
              <a:rPr lang="fr-FR" sz="1400" dirty="0">
                <a:solidFill>
                  <a:srgbClr val="002060"/>
                </a:solidFill>
              </a:rPr>
              <a:t>EIAS très complexes : </a:t>
            </a:r>
            <a:r>
              <a:rPr lang="fr-FR" sz="1400" dirty="0">
                <a:solidFill>
                  <a:srgbClr val="0070C0"/>
                </a:solidFill>
                <a:highlight>
                  <a:srgbClr val="FFFF00"/>
                </a:highlight>
              </a:rPr>
              <a:t>51</a:t>
            </a:r>
          </a:p>
          <a:p>
            <a:pPr marL="285750" indent="-285750">
              <a:buFont typeface="Arial" panose="020B0604020202020204" pitchFamily="34" charset="0"/>
              <a:buChar char="•"/>
            </a:pPr>
            <a:r>
              <a:rPr lang="fr-FR" sz="1400" dirty="0">
                <a:solidFill>
                  <a:srgbClr val="002060"/>
                </a:solidFill>
              </a:rPr>
              <a:t>Lien avec produits de santé OUI/NON : OUI : </a:t>
            </a:r>
            <a:r>
              <a:rPr lang="fr-FR" sz="1400" b="1" dirty="0">
                <a:solidFill>
                  <a:srgbClr val="0070C0"/>
                </a:solidFill>
                <a:highlight>
                  <a:srgbClr val="FFFF00"/>
                </a:highlight>
              </a:rPr>
              <a:t>226 </a:t>
            </a:r>
            <a:r>
              <a:rPr lang="fr-FR" sz="1400" b="1" dirty="0">
                <a:solidFill>
                  <a:srgbClr val="0070C0"/>
                </a:solidFill>
                <a:cs typeface="Calibri"/>
              </a:rPr>
              <a:t>; </a:t>
            </a:r>
            <a:r>
              <a:rPr lang="fr-FR" sz="1400" dirty="0">
                <a:solidFill>
                  <a:srgbClr val="002060"/>
                </a:solidFill>
                <a:ea typeface="Calibri"/>
                <a:cs typeface="Calibri"/>
              </a:rPr>
              <a:t>NON : </a:t>
            </a:r>
            <a:r>
              <a:rPr lang="fr-FR" sz="1400" b="1" dirty="0">
                <a:solidFill>
                  <a:srgbClr val="0070C0"/>
                </a:solidFill>
                <a:highlight>
                  <a:srgbClr val="FFFF00"/>
                </a:highlight>
                <a:ea typeface="Calibri"/>
                <a:cs typeface="Calibri"/>
              </a:rPr>
              <a:t>41</a:t>
            </a:r>
            <a:r>
              <a:rPr lang="fr-FR" sz="1400" b="1" dirty="0">
                <a:solidFill>
                  <a:srgbClr val="0070C0"/>
                </a:solidFill>
                <a:highlight>
                  <a:srgbClr val="FFFF00"/>
                </a:highlight>
              </a:rPr>
              <a:t>5</a:t>
            </a:r>
          </a:p>
          <a:p>
            <a:pPr marL="285750" indent="-285750">
              <a:buFont typeface="Arial" panose="020B0604020202020204" pitchFamily="34" charset="0"/>
              <a:buChar char="•"/>
            </a:pPr>
            <a:r>
              <a:rPr lang="fr-FR" sz="1400" dirty="0">
                <a:solidFill>
                  <a:srgbClr val="002060"/>
                </a:solidFill>
              </a:rPr>
              <a:t>L'événement est-il en lien avec l'utilisation des rayonnements ionisants ? : OUI : </a:t>
            </a:r>
            <a:r>
              <a:rPr lang="fr-FR" sz="1400" dirty="0">
                <a:solidFill>
                  <a:srgbClr val="0070C0"/>
                </a:solidFill>
                <a:highlight>
                  <a:srgbClr val="FFFF00"/>
                </a:highlight>
              </a:rPr>
              <a:t>173</a:t>
            </a:r>
            <a:r>
              <a:rPr lang="fr-FR" sz="1400" dirty="0">
                <a:solidFill>
                  <a:srgbClr val="0070C0"/>
                </a:solidFill>
              </a:rPr>
              <a:t> ; </a:t>
            </a:r>
            <a:r>
              <a:rPr lang="fr-FR" sz="1400" dirty="0">
                <a:solidFill>
                  <a:srgbClr val="002060"/>
                </a:solidFill>
              </a:rPr>
              <a:t>NON </a:t>
            </a:r>
            <a:r>
              <a:rPr lang="fr-FR" sz="1400" dirty="0">
                <a:solidFill>
                  <a:srgbClr val="002060"/>
                </a:solidFill>
                <a:highlight>
                  <a:srgbClr val="FFFF00"/>
                </a:highlight>
              </a:rPr>
              <a:t>: </a:t>
            </a:r>
            <a:r>
              <a:rPr lang="fr-FR" sz="1400" dirty="0">
                <a:solidFill>
                  <a:srgbClr val="0070C0"/>
                </a:solidFill>
                <a:highlight>
                  <a:srgbClr val="FFFF00"/>
                </a:highlight>
              </a:rPr>
              <a:t>472</a:t>
            </a:r>
          </a:p>
          <a:p>
            <a:pPr marL="285750" indent="-285750">
              <a:buFont typeface="Arial" panose="020B0604020202020204" pitchFamily="34" charset="0"/>
              <a:buChar char="•"/>
            </a:pPr>
            <a:r>
              <a:rPr lang="fr-FR" sz="1400" dirty="0">
                <a:solidFill>
                  <a:srgbClr val="002060"/>
                </a:solidFill>
              </a:rPr>
              <a:t>L'événement s'est-il déroulé pendant une période vulnérable ? OUI : </a:t>
            </a:r>
            <a:r>
              <a:rPr lang="fr-FR" sz="1400" dirty="0">
                <a:solidFill>
                  <a:srgbClr val="0070C0"/>
                </a:solidFill>
                <a:highlight>
                  <a:srgbClr val="FFFF00"/>
                </a:highlight>
              </a:rPr>
              <a:t>168 </a:t>
            </a:r>
            <a:r>
              <a:rPr lang="fr-FR" sz="1400" dirty="0">
                <a:solidFill>
                  <a:srgbClr val="0070C0"/>
                </a:solidFill>
              </a:rPr>
              <a:t>; </a:t>
            </a:r>
            <a:r>
              <a:rPr lang="fr-FR" sz="1400" dirty="0">
                <a:solidFill>
                  <a:srgbClr val="002060"/>
                </a:solidFill>
              </a:rPr>
              <a:t>NON : </a:t>
            </a:r>
            <a:r>
              <a:rPr lang="fr-FR" sz="1400" dirty="0">
                <a:solidFill>
                  <a:srgbClr val="0070C0"/>
                </a:solidFill>
                <a:highlight>
                  <a:srgbClr val="FFFF00"/>
                </a:highlight>
              </a:rPr>
              <a:t>474</a:t>
            </a:r>
            <a:endParaRPr lang="fr-FR" sz="1400" dirty="0">
              <a:solidFill>
                <a:srgbClr val="0070C0"/>
              </a:solidFill>
              <a:highlight>
                <a:srgbClr val="FFFF00"/>
              </a:highlight>
              <a:cs typeface="Calibri"/>
            </a:endParaRPr>
          </a:p>
          <a:p>
            <a:pPr marL="285750" indent="-285750">
              <a:buFont typeface="Arial" panose="020B0604020202020204" pitchFamily="34" charset="0"/>
              <a:buChar char="•"/>
            </a:pPr>
            <a:r>
              <a:rPr lang="fr-FR" sz="1400" dirty="0">
                <a:solidFill>
                  <a:srgbClr val="002060"/>
                </a:solidFill>
              </a:rPr>
              <a:t>Degré d’urgence : </a:t>
            </a:r>
            <a:r>
              <a:rPr lang="fr-FR" sz="1400" dirty="0">
                <a:solidFill>
                  <a:srgbClr val="002060"/>
                </a:solidFill>
                <a:ea typeface="Calibri"/>
                <a:cs typeface="Calibri"/>
              </a:rPr>
              <a:t>Non urgent : </a:t>
            </a:r>
            <a:r>
              <a:rPr lang="fr-FR" sz="1400" dirty="0">
                <a:solidFill>
                  <a:schemeClr val="accent5">
                    <a:lumMod val="75000"/>
                  </a:schemeClr>
                </a:solidFill>
                <a:highlight>
                  <a:srgbClr val="FFFF00"/>
                </a:highlight>
                <a:ea typeface="Calibri"/>
                <a:cs typeface="Calibri"/>
              </a:rPr>
              <a:t>328</a:t>
            </a:r>
            <a:r>
              <a:rPr lang="fr-FR" sz="1400" dirty="0">
                <a:solidFill>
                  <a:schemeClr val="accent5">
                    <a:lumMod val="75000"/>
                  </a:schemeClr>
                </a:solidFill>
                <a:ea typeface="Calibri"/>
                <a:cs typeface="Calibri"/>
              </a:rPr>
              <a:t> ; </a:t>
            </a:r>
            <a:r>
              <a:rPr lang="fr-FR" sz="1400" dirty="0">
                <a:solidFill>
                  <a:srgbClr val="002060"/>
                </a:solidFill>
                <a:ea typeface="Calibri"/>
                <a:cs typeface="Calibri"/>
              </a:rPr>
              <a:t>Urgence </a:t>
            </a:r>
            <a:r>
              <a:rPr lang="fr-FR" sz="1400" dirty="0" err="1">
                <a:solidFill>
                  <a:srgbClr val="002060"/>
                </a:solidFill>
                <a:ea typeface="Calibri"/>
                <a:cs typeface="Calibri"/>
              </a:rPr>
              <a:t>différable</a:t>
            </a:r>
            <a:r>
              <a:rPr lang="fr-FR" sz="1400" dirty="0">
                <a:solidFill>
                  <a:srgbClr val="002060"/>
                </a:solidFill>
                <a:ea typeface="Calibri"/>
                <a:cs typeface="Calibri"/>
              </a:rPr>
              <a:t> de quelques heures : </a:t>
            </a:r>
            <a:r>
              <a:rPr lang="fr-FR" sz="1400" dirty="0">
                <a:solidFill>
                  <a:schemeClr val="accent5">
                    <a:lumMod val="75000"/>
                  </a:schemeClr>
                </a:solidFill>
                <a:highlight>
                  <a:srgbClr val="FFFF00"/>
                </a:highlight>
                <a:ea typeface="Calibri"/>
                <a:cs typeface="Calibri"/>
              </a:rPr>
              <a:t>114</a:t>
            </a:r>
            <a:r>
              <a:rPr lang="fr-FR" sz="1400" dirty="0">
                <a:solidFill>
                  <a:schemeClr val="accent5">
                    <a:lumMod val="75000"/>
                  </a:schemeClr>
                </a:solidFill>
                <a:ea typeface="Calibri"/>
                <a:cs typeface="Calibri"/>
              </a:rPr>
              <a:t> ; </a:t>
            </a:r>
            <a:r>
              <a:rPr lang="fr-FR" sz="1400" dirty="0">
                <a:solidFill>
                  <a:srgbClr val="002060"/>
                </a:solidFill>
                <a:ea typeface="Calibri"/>
                <a:cs typeface="Calibri"/>
              </a:rPr>
              <a:t>Urgence </a:t>
            </a:r>
            <a:r>
              <a:rPr lang="fr-FR" sz="1400" dirty="0" err="1">
                <a:solidFill>
                  <a:srgbClr val="002060"/>
                </a:solidFill>
                <a:ea typeface="Calibri"/>
                <a:cs typeface="Calibri"/>
              </a:rPr>
              <a:t>différable</a:t>
            </a:r>
            <a:r>
              <a:rPr lang="fr-FR" sz="1400" dirty="0">
                <a:solidFill>
                  <a:srgbClr val="002060"/>
                </a:solidFill>
                <a:ea typeface="Calibri"/>
                <a:cs typeface="Calibri"/>
              </a:rPr>
              <a:t> de quelques jours : </a:t>
            </a:r>
            <a:r>
              <a:rPr lang="fr-FR" sz="1400" dirty="0">
                <a:solidFill>
                  <a:schemeClr val="accent5">
                    <a:lumMod val="75000"/>
                  </a:schemeClr>
                </a:solidFill>
                <a:highlight>
                  <a:srgbClr val="FFFF00"/>
                </a:highlight>
                <a:ea typeface="Calibri"/>
                <a:cs typeface="Calibri"/>
              </a:rPr>
              <a:t>81</a:t>
            </a:r>
            <a:r>
              <a:rPr lang="fr-FR" sz="1400" dirty="0">
                <a:solidFill>
                  <a:schemeClr val="accent5">
                    <a:lumMod val="75000"/>
                  </a:schemeClr>
                </a:solidFill>
                <a:ea typeface="Calibri"/>
                <a:cs typeface="Calibri"/>
              </a:rPr>
              <a:t> ; </a:t>
            </a:r>
            <a:r>
              <a:rPr lang="fr-FR" sz="1400" dirty="0">
                <a:solidFill>
                  <a:srgbClr val="002060"/>
                </a:solidFill>
                <a:ea typeface="Calibri"/>
                <a:cs typeface="Calibri"/>
              </a:rPr>
              <a:t>Urgence immédiate : </a:t>
            </a:r>
            <a:r>
              <a:rPr lang="fr-FR" sz="1400" dirty="0">
                <a:solidFill>
                  <a:schemeClr val="accent5">
                    <a:lumMod val="75000"/>
                  </a:schemeClr>
                </a:solidFill>
                <a:highlight>
                  <a:srgbClr val="FFFF00"/>
                </a:highlight>
                <a:ea typeface="Calibri"/>
                <a:cs typeface="Calibri"/>
              </a:rPr>
              <a:t>109</a:t>
            </a:r>
            <a:br>
              <a:rPr lang="fr-FR" sz="1400" dirty="0">
                <a:solidFill>
                  <a:srgbClr val="0070C0"/>
                </a:solidFill>
              </a:rPr>
            </a:br>
            <a:br>
              <a:rPr lang="fr-FR" sz="1400" b="1" dirty="0"/>
            </a:br>
            <a:endParaRPr lang="fr-FR" sz="1400" b="1" dirty="0">
              <a:solidFill>
                <a:srgbClr val="0070C0"/>
              </a:solidFill>
              <a:highlight>
                <a:srgbClr val="FFFF00"/>
              </a:highlight>
            </a:endParaRPr>
          </a:p>
          <a:p>
            <a:pPr marL="285750" indent="-285750">
              <a:buFont typeface="Arial" panose="020B0604020202020204" pitchFamily="34" charset="0"/>
              <a:buChar char="•"/>
            </a:pPr>
            <a:endParaRPr lang="fr-FR" sz="1400" dirty="0">
              <a:solidFill>
                <a:srgbClr val="002060"/>
              </a:solidFill>
            </a:endParaRPr>
          </a:p>
        </p:txBody>
      </p:sp>
      <p:pic>
        <p:nvPicPr>
          <p:cNvPr id="1028" name="Picture 4">
            <a:extLst>
              <a:ext uri="{FF2B5EF4-FFF2-40B4-BE49-F238E27FC236}">
                <a16:creationId xmlns:a16="http://schemas.microsoft.com/office/drawing/2014/main" id="{C81EE5F5-2513-3312-444A-BF4ABB58BC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9352" y="2327536"/>
            <a:ext cx="6665368" cy="867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5168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B79E8-A8E7-4C1B-B2A0-3CABFD27789B}"/>
              </a:ext>
            </a:extLst>
          </p:cNvPr>
          <p:cNvSpPr>
            <a:spLocks noGrp="1"/>
          </p:cNvSpPr>
          <p:nvPr>
            <p:ph type="title"/>
          </p:nvPr>
        </p:nvSpPr>
        <p:spPr>
          <a:xfrm>
            <a:off x="474406" y="1240196"/>
            <a:ext cx="10515600" cy="1325563"/>
          </a:xfrm>
        </p:spPr>
        <p:txBody>
          <a:bodyPr/>
          <a:lstStyle/>
          <a:p>
            <a:pPr algn="ctr"/>
            <a:r>
              <a:rPr lang="fr-FR" sz="4400" b="1">
                <a:solidFill>
                  <a:srgbClr val="002060"/>
                </a:solidFill>
              </a:rPr>
              <a:t>II- L’association</a:t>
            </a:r>
            <a:br>
              <a:rPr lang="fr-FR" sz="4400" b="1">
                <a:solidFill>
                  <a:srgbClr val="002060"/>
                </a:solidFill>
              </a:rPr>
            </a:br>
            <a:endParaRPr lang="fr-FR" b="1">
              <a:solidFill>
                <a:srgbClr val="002060"/>
              </a:solidFill>
            </a:endParaRPr>
          </a:p>
        </p:txBody>
      </p:sp>
      <p:sp>
        <p:nvSpPr>
          <p:cNvPr id="3" name="Espace réservé du contenu 2">
            <a:extLst>
              <a:ext uri="{FF2B5EF4-FFF2-40B4-BE49-F238E27FC236}">
                <a16:creationId xmlns:a16="http://schemas.microsoft.com/office/drawing/2014/main" id="{5B584036-D6A4-4AE7-96BA-9460F8A32264}"/>
              </a:ext>
            </a:extLst>
          </p:cNvPr>
          <p:cNvSpPr>
            <a:spLocks noGrp="1"/>
          </p:cNvSpPr>
          <p:nvPr>
            <p:ph idx="1"/>
          </p:nvPr>
        </p:nvSpPr>
        <p:spPr>
          <a:xfrm>
            <a:off x="985684" y="2187574"/>
            <a:ext cx="10515600" cy="4351338"/>
          </a:xfrm>
        </p:spPr>
        <p:txBody>
          <a:bodyPr>
            <a:normAutofit fontScale="62500" lnSpcReduction="20000"/>
          </a:bodyPr>
          <a:lstStyle/>
          <a:p>
            <a:pPr marL="0" indent="0">
              <a:buNone/>
            </a:pPr>
            <a:r>
              <a:rPr lang="fr-FR" b="1" dirty="0">
                <a:solidFill>
                  <a:srgbClr val="002060"/>
                </a:solidFill>
              </a:rPr>
              <a:t>L’ODPC-RIM en Action</a:t>
            </a:r>
          </a:p>
          <a:p>
            <a:pPr marL="0" indent="0">
              <a:buNone/>
            </a:pPr>
            <a:endParaRPr lang="fr-FR" b="1" dirty="0">
              <a:solidFill>
                <a:srgbClr val="002060"/>
              </a:solidFill>
            </a:endParaRPr>
          </a:p>
          <a:p>
            <a:pPr marL="0" indent="0">
              <a:buNone/>
            </a:pPr>
            <a:r>
              <a:rPr lang="fr-FR" b="1" dirty="0">
                <a:solidFill>
                  <a:srgbClr val="002060"/>
                </a:solidFill>
              </a:rPr>
              <a:t>Communications</a:t>
            </a:r>
          </a:p>
          <a:p>
            <a:pPr marL="0" indent="0">
              <a:buNone/>
            </a:pPr>
            <a:endParaRPr lang="fr-FR" sz="2400" b="1" dirty="0">
              <a:solidFill>
                <a:srgbClr val="002060"/>
              </a:solidFill>
              <a:highlight>
                <a:srgbClr val="00FFFF"/>
              </a:highlight>
            </a:endParaRPr>
          </a:p>
          <a:p>
            <a:pPr>
              <a:buFont typeface="Wingdings" panose="05000000000000000000" pitchFamily="2" charset="2"/>
              <a:buChar char="v"/>
            </a:pPr>
            <a:r>
              <a:rPr lang="fr-FR" sz="2000" dirty="0">
                <a:solidFill>
                  <a:srgbClr val="002060"/>
                </a:solidFill>
              </a:rPr>
              <a:t>Newsletters : Nombres 18  </a:t>
            </a:r>
            <a:r>
              <a:rPr lang="fr-FR" sz="2000" dirty="0">
                <a:solidFill>
                  <a:srgbClr val="002060"/>
                </a:solidFill>
                <a:highlight>
                  <a:srgbClr val="00FFFF"/>
                </a:highlight>
              </a:rPr>
              <a:t>demander à Jennifer le nombre de newsletter envoyées en 2023, les titres des newsletters et le taux de clic par newsletter</a:t>
            </a:r>
          </a:p>
          <a:p>
            <a:pPr>
              <a:buFont typeface="Wingdings" panose="05000000000000000000" pitchFamily="2" charset="2"/>
              <a:buChar char="v"/>
            </a:pPr>
            <a:r>
              <a:rPr lang="fr-FR" sz="2000" dirty="0">
                <a:solidFill>
                  <a:srgbClr val="002060"/>
                </a:solidFill>
              </a:rPr>
              <a:t>Site internet : Un nouveau site internet conçu en 2023 après rencontre de plusieurs prestataires (prestataire retenu : Med It Up). L’objectif était de faciliter la navigation des utilisateurs, de clarifier le catalogue de formation DPC proposé annuellement, de bien insister sur les deux activités menées parallèlement par l’ODPC-RIM : les formations individuelles de DPC et l’accréditation des équipes radiologiques, toutes deux </a:t>
            </a:r>
            <a:r>
              <a:rPr lang="fr-FR" sz="2000" dirty="0" err="1">
                <a:solidFill>
                  <a:srgbClr val="002060"/>
                </a:solidFill>
              </a:rPr>
              <a:t>validantes</a:t>
            </a:r>
            <a:r>
              <a:rPr lang="fr-FR" sz="2000" dirty="0">
                <a:solidFill>
                  <a:srgbClr val="002060"/>
                </a:solidFill>
              </a:rPr>
              <a:t> DPC.   </a:t>
            </a:r>
            <a:r>
              <a:rPr lang="fr-FR" sz="2000" dirty="0">
                <a:solidFill>
                  <a:srgbClr val="002060"/>
                </a:solidFill>
                <a:highlight>
                  <a:srgbClr val="00FFFF"/>
                </a:highlight>
                <a:hlinkClick r:id="rId2"/>
              </a:rPr>
              <a:t>https://odpc-rim.fr/</a:t>
            </a:r>
            <a:r>
              <a:rPr lang="fr-FR" sz="2000" dirty="0">
                <a:solidFill>
                  <a:srgbClr val="002060"/>
                </a:solidFill>
                <a:highlight>
                  <a:srgbClr val="00FFFF"/>
                </a:highlight>
              </a:rPr>
              <a:t>. </a:t>
            </a:r>
            <a:r>
              <a:rPr lang="fr-FR" sz="2000" dirty="0">
                <a:solidFill>
                  <a:srgbClr val="002060"/>
                </a:solidFill>
              </a:rPr>
              <a:t>Le G4 aussi parle du dispositif d’accréditation des équipes : https://www.cnpg4-radiologie.fr/qualite-2/qualite-radiologues/</a:t>
            </a:r>
          </a:p>
          <a:p>
            <a:pPr>
              <a:buFont typeface="Wingdings" panose="05000000000000000000" pitchFamily="2" charset="2"/>
              <a:buChar char="v"/>
            </a:pPr>
            <a:r>
              <a:rPr lang="fr-FR" sz="2000" dirty="0">
                <a:solidFill>
                  <a:srgbClr val="002060"/>
                </a:solidFill>
              </a:rPr>
              <a:t>Compte LinkedIn : Vous pouvez désormais suivre l’ODPC-RIM sur les réseaux sociaux ; nous avons en effet notre propre compte LinkedIn, où sont régulièrement affichées nos actualités DPC et accréditation des équipes radio : </a:t>
            </a:r>
            <a:r>
              <a:rPr lang="fr-FR" sz="2000" dirty="0">
                <a:solidFill>
                  <a:srgbClr val="002060"/>
                </a:solidFill>
                <a:ea typeface="+mn-lt"/>
                <a:cs typeface="+mn-lt"/>
                <a:hlinkClick r:id="rId3"/>
              </a:rPr>
              <a:t>https://www.linkedin.com/company/odpc-rim/?viewAsMember=true</a:t>
            </a:r>
          </a:p>
          <a:p>
            <a:pPr>
              <a:buFont typeface="Wingdings" panose="05000000000000000000" pitchFamily="2" charset="2"/>
              <a:buChar char="v"/>
            </a:pPr>
            <a:r>
              <a:rPr lang="fr-FR" sz="2000" dirty="0" err="1">
                <a:solidFill>
                  <a:srgbClr val="002060"/>
                </a:solidFill>
              </a:rPr>
              <a:t>RadNîmes</a:t>
            </a:r>
            <a:r>
              <a:rPr lang="fr-FR" sz="2000" dirty="0">
                <a:solidFill>
                  <a:srgbClr val="002060"/>
                </a:solidFill>
              </a:rPr>
              <a:t> et SSP : l’ODPC-RIM a été l’un des invités phares de l’Edition </a:t>
            </a:r>
            <a:r>
              <a:rPr lang="fr-FR" sz="2000" dirty="0" err="1">
                <a:solidFill>
                  <a:srgbClr val="002060"/>
                </a:solidFill>
              </a:rPr>
              <a:t>RADNîmes</a:t>
            </a:r>
            <a:r>
              <a:rPr lang="fr-FR" sz="2000" dirty="0">
                <a:solidFill>
                  <a:srgbClr val="002060"/>
                </a:solidFill>
              </a:rPr>
              <a:t> 2023. Un atelier de travail a permis l’élaboration de 3 Solutions Sécurité Patient, sur les modèles HAS, ayant pour objectif de proposer des recommandations aux radiologues afin d’éviter au maximum la survenue des EIAS. </a:t>
            </a:r>
            <a:r>
              <a:rPr lang="fr-FR" sz="2000" dirty="0">
                <a:solidFill>
                  <a:srgbClr val="002060"/>
                </a:solidFill>
                <a:highlight>
                  <a:srgbClr val="00FFFF"/>
                </a:highlight>
              </a:rPr>
              <a:t>Mettre le lien vers les SSP</a:t>
            </a:r>
          </a:p>
          <a:p>
            <a:pPr>
              <a:buFont typeface="Wingdings" panose="05000000000000000000" pitchFamily="2" charset="2"/>
              <a:buChar char="v"/>
            </a:pPr>
            <a:r>
              <a:rPr lang="fr-FR" sz="2000" dirty="0">
                <a:solidFill>
                  <a:srgbClr val="002060"/>
                </a:solidFill>
              </a:rPr>
              <a:t>Séances pédagogiques des JFR : l’ODPC-RIM a organisé 4 séances qualité lors des JFR 2023 : 1 séance en présence de la HAS, où il a été question de mettre l’accent sur les retours d’expérience des équipes engagées dans le dispositif depuis plusieurs années. </a:t>
            </a:r>
            <a:r>
              <a:rPr lang="fr-FR" sz="2000" dirty="0">
                <a:solidFill>
                  <a:srgbClr val="002060"/>
                </a:solidFill>
                <a:hlinkClick r:id="rId4"/>
              </a:rPr>
              <a:t>https://odpc-rim.fr/accreditation/je-debute/</a:t>
            </a:r>
            <a:r>
              <a:rPr lang="fr-FR" sz="2000" dirty="0">
                <a:solidFill>
                  <a:srgbClr val="002060"/>
                </a:solidFill>
              </a:rPr>
              <a:t> ; </a:t>
            </a:r>
            <a:r>
              <a:rPr lang="fr-FR" sz="2000" dirty="0">
                <a:solidFill>
                  <a:srgbClr val="002060"/>
                </a:solidFill>
                <a:hlinkClick r:id="rId5"/>
              </a:rPr>
              <a:t>https://odpc-rim.fr/accreditation/je-suis-deja-dans-le-programme/</a:t>
            </a:r>
            <a:r>
              <a:rPr lang="fr-FR" sz="2000" dirty="0">
                <a:solidFill>
                  <a:srgbClr val="002060"/>
                </a:solidFill>
              </a:rPr>
              <a:t>. Les 3 autres séances ont été consacrées à présenter les Solutions sécurité Patient rédigées par le groupe de travail de </a:t>
            </a:r>
            <a:r>
              <a:rPr lang="fr-FR" sz="2000" dirty="0" err="1">
                <a:solidFill>
                  <a:srgbClr val="002060"/>
                </a:solidFill>
              </a:rPr>
              <a:t>RadNîmes</a:t>
            </a:r>
            <a:r>
              <a:rPr lang="fr-FR" sz="2000" dirty="0">
                <a:solidFill>
                  <a:srgbClr val="002060"/>
                </a:solidFill>
              </a:rPr>
              <a:t>.</a:t>
            </a:r>
          </a:p>
          <a:p>
            <a:pPr marL="0" indent="0">
              <a:buNone/>
            </a:pPr>
            <a:endParaRPr lang="fr-FR" b="1" dirty="0">
              <a:solidFill>
                <a:srgbClr val="002060"/>
              </a:solidFill>
            </a:endParaRPr>
          </a:p>
          <a:p>
            <a:pPr marL="0" indent="0">
              <a:buNone/>
            </a:pPr>
            <a:endParaRPr lang="fr-FR" b="1" dirty="0">
              <a:solidFill>
                <a:srgbClr val="002060"/>
              </a:solidFill>
            </a:endParaRPr>
          </a:p>
          <a:p>
            <a:pPr marL="0" indent="0">
              <a:buNone/>
            </a:pPr>
            <a:endParaRPr lang="fr-FR" dirty="0">
              <a:solidFill>
                <a:srgbClr val="002060"/>
              </a:solidFill>
            </a:endParaRPr>
          </a:p>
          <a:p>
            <a:pPr marL="0" indent="0">
              <a:buNone/>
            </a:pPr>
            <a:endParaRPr lang="fr-FR" dirty="0">
              <a:solidFill>
                <a:srgbClr val="002060"/>
              </a:solidFill>
            </a:endParaRPr>
          </a:p>
        </p:txBody>
      </p:sp>
      <p:sp>
        <p:nvSpPr>
          <p:cNvPr id="4" name="Espace réservé du numéro de diapositive 3">
            <a:extLst>
              <a:ext uri="{FF2B5EF4-FFF2-40B4-BE49-F238E27FC236}">
                <a16:creationId xmlns:a16="http://schemas.microsoft.com/office/drawing/2014/main" id="{975765F3-7DC9-4109-B2DE-9E0F585FEA42}"/>
              </a:ext>
            </a:extLst>
          </p:cNvPr>
          <p:cNvSpPr>
            <a:spLocks noGrp="1"/>
          </p:cNvSpPr>
          <p:nvPr>
            <p:ph type="sldNum" sz="quarter" idx="12"/>
          </p:nvPr>
        </p:nvSpPr>
        <p:spPr/>
        <p:txBody>
          <a:bodyPr/>
          <a:lstStyle/>
          <a:p>
            <a:fld id="{47057AB8-1525-4182-B43F-4FC82605D65D}" type="slidenum">
              <a:rPr lang="fr-FR" smtClean="0"/>
              <a:t>17</a:t>
            </a:fld>
            <a:endParaRPr lang="fr-FR"/>
          </a:p>
        </p:txBody>
      </p:sp>
    </p:spTree>
    <p:extLst>
      <p:ext uri="{BB962C8B-B14F-4D97-AF65-F5344CB8AC3E}">
        <p14:creationId xmlns:p14="http://schemas.microsoft.com/office/powerpoint/2010/main" val="15350312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B79E8-A8E7-4C1B-B2A0-3CABFD27789B}"/>
              </a:ext>
            </a:extLst>
          </p:cNvPr>
          <p:cNvSpPr>
            <a:spLocks noGrp="1"/>
          </p:cNvSpPr>
          <p:nvPr>
            <p:ph type="title"/>
          </p:nvPr>
        </p:nvSpPr>
        <p:spPr>
          <a:xfrm>
            <a:off x="3301345" y="1848533"/>
            <a:ext cx="10049358" cy="1420727"/>
          </a:xfrm>
        </p:spPr>
        <p:txBody>
          <a:bodyPr>
            <a:normAutofit/>
          </a:bodyPr>
          <a:lstStyle/>
          <a:p>
            <a:pPr algn="ctr"/>
            <a:r>
              <a:rPr lang="fr-FR" sz="2800" b="1" dirty="0">
                <a:solidFill>
                  <a:schemeClr val="tx1">
                    <a:lumMod val="75000"/>
                    <a:lumOff val="25000"/>
                  </a:schemeClr>
                </a:solidFill>
              </a:rPr>
              <a:t>New site internet</a:t>
            </a:r>
            <a:br>
              <a:rPr lang="fr-FR" sz="3200" b="1" dirty="0">
                <a:solidFill>
                  <a:srgbClr val="002060"/>
                </a:solidFill>
              </a:rPr>
            </a:br>
            <a:endParaRPr lang="fr-FR" sz="3200" b="1" dirty="0">
              <a:solidFill>
                <a:srgbClr val="002060"/>
              </a:solidFill>
            </a:endParaRPr>
          </a:p>
        </p:txBody>
      </p:sp>
      <p:sp>
        <p:nvSpPr>
          <p:cNvPr id="4" name="Espace réservé du numéro de diapositive 3">
            <a:extLst>
              <a:ext uri="{FF2B5EF4-FFF2-40B4-BE49-F238E27FC236}">
                <a16:creationId xmlns:a16="http://schemas.microsoft.com/office/drawing/2014/main" id="{975765F3-7DC9-4109-B2DE-9E0F585FEA42}"/>
              </a:ext>
            </a:extLst>
          </p:cNvPr>
          <p:cNvSpPr>
            <a:spLocks noGrp="1"/>
          </p:cNvSpPr>
          <p:nvPr>
            <p:ph type="sldNum" sz="quarter" idx="12"/>
          </p:nvPr>
        </p:nvSpPr>
        <p:spPr/>
        <p:txBody>
          <a:bodyPr/>
          <a:lstStyle/>
          <a:p>
            <a:fld id="{47057AB8-1525-4182-B43F-4FC82605D65D}" type="slidenum">
              <a:rPr lang="fr-FR" smtClean="0"/>
              <a:t>18</a:t>
            </a:fld>
            <a:endParaRPr lang="fr-FR"/>
          </a:p>
        </p:txBody>
      </p:sp>
      <p:pic>
        <p:nvPicPr>
          <p:cNvPr id="14" name="Image 13" descr="Une image contenant texte, Visage humain, habits, capture d’écran&#10;&#10;Description générée automatiquement">
            <a:extLst>
              <a:ext uri="{FF2B5EF4-FFF2-40B4-BE49-F238E27FC236}">
                <a16:creationId xmlns:a16="http://schemas.microsoft.com/office/drawing/2014/main" id="{0C66CEBE-0BAB-B8D1-BC11-BF54272055A5}"/>
              </a:ext>
            </a:extLst>
          </p:cNvPr>
          <p:cNvPicPr>
            <a:picLocks noChangeAspect="1"/>
          </p:cNvPicPr>
          <p:nvPr/>
        </p:nvPicPr>
        <p:blipFill rotWithShape="1">
          <a:blip r:embed="rId2">
            <a:extLst>
              <a:ext uri="{28A0092B-C50C-407E-A947-70E740481C1C}">
                <a14:useLocalDpi xmlns:a14="http://schemas.microsoft.com/office/drawing/2010/main" val="0"/>
              </a:ext>
            </a:extLst>
          </a:blip>
          <a:srcRect t="1008"/>
          <a:stretch/>
        </p:blipFill>
        <p:spPr>
          <a:xfrm>
            <a:off x="6214538" y="2558897"/>
            <a:ext cx="5683245" cy="3389821"/>
          </a:xfrm>
          <a:prstGeom prst="rect">
            <a:avLst/>
          </a:prstGeom>
        </p:spPr>
      </p:pic>
      <p:sp>
        <p:nvSpPr>
          <p:cNvPr id="5" name="Titre 1">
            <a:extLst>
              <a:ext uri="{FF2B5EF4-FFF2-40B4-BE49-F238E27FC236}">
                <a16:creationId xmlns:a16="http://schemas.microsoft.com/office/drawing/2014/main" id="{8696E680-B290-324E-9A15-B2E45E00FC98}"/>
              </a:ext>
            </a:extLst>
          </p:cNvPr>
          <p:cNvSpPr txBox="1">
            <a:spLocks/>
          </p:cNvSpPr>
          <p:nvPr/>
        </p:nvSpPr>
        <p:spPr>
          <a:xfrm>
            <a:off x="2194366" y="825702"/>
            <a:ext cx="10515600" cy="1325563"/>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b="1" dirty="0">
                <a:solidFill>
                  <a:srgbClr val="002060"/>
                </a:solidFill>
              </a:rPr>
              <a:t>II- L’association: communications</a:t>
            </a:r>
          </a:p>
          <a:p>
            <a:pPr algn="ctr"/>
            <a:br>
              <a:rPr lang="fr-FR" b="1" dirty="0">
                <a:solidFill>
                  <a:srgbClr val="002060"/>
                </a:solidFill>
              </a:rPr>
            </a:br>
            <a:endParaRPr lang="fr-FR" b="1" dirty="0">
              <a:solidFill>
                <a:srgbClr val="002060"/>
              </a:solidFill>
            </a:endParaRPr>
          </a:p>
        </p:txBody>
      </p:sp>
      <p:pic>
        <p:nvPicPr>
          <p:cNvPr id="8" name="Espace réservé du contenu 7" descr="Une image contenant texte, capture d’écran, cercle, conception&#10;&#10;Description générée automatiquement">
            <a:extLst>
              <a:ext uri="{FF2B5EF4-FFF2-40B4-BE49-F238E27FC236}">
                <a16:creationId xmlns:a16="http://schemas.microsoft.com/office/drawing/2014/main" id="{5A4A780A-E888-4EF2-C72B-A1AB04A9C9E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12755" y="1848533"/>
            <a:ext cx="5801783" cy="4351338"/>
          </a:xfrm>
        </p:spPr>
      </p:pic>
    </p:spTree>
    <p:extLst>
      <p:ext uri="{BB962C8B-B14F-4D97-AF65-F5344CB8AC3E}">
        <p14:creationId xmlns:p14="http://schemas.microsoft.com/office/powerpoint/2010/main" val="2433308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B79E8-A8E7-4C1B-B2A0-3CABFD27789B}"/>
              </a:ext>
            </a:extLst>
          </p:cNvPr>
          <p:cNvSpPr>
            <a:spLocks noGrp="1"/>
          </p:cNvSpPr>
          <p:nvPr>
            <p:ph type="title"/>
          </p:nvPr>
        </p:nvSpPr>
        <p:spPr>
          <a:xfrm>
            <a:off x="2747343" y="421589"/>
            <a:ext cx="10515600" cy="1325563"/>
          </a:xfrm>
        </p:spPr>
        <p:txBody>
          <a:bodyPr/>
          <a:lstStyle/>
          <a:p>
            <a:pPr algn="ctr"/>
            <a:r>
              <a:rPr lang="fr-FR" sz="3600" b="1" dirty="0">
                <a:solidFill>
                  <a:srgbClr val="002060"/>
                </a:solidFill>
              </a:rPr>
              <a:t>II- L’association</a:t>
            </a:r>
            <a:br>
              <a:rPr lang="fr-FR" sz="4400" b="1" dirty="0">
                <a:solidFill>
                  <a:srgbClr val="002060"/>
                </a:solidFill>
              </a:rPr>
            </a:br>
            <a:endParaRPr lang="fr-FR" b="1" dirty="0">
              <a:solidFill>
                <a:srgbClr val="002060"/>
              </a:solidFill>
            </a:endParaRPr>
          </a:p>
        </p:txBody>
      </p:sp>
      <p:sp>
        <p:nvSpPr>
          <p:cNvPr id="3" name="Espace réservé du contenu 2">
            <a:extLst>
              <a:ext uri="{FF2B5EF4-FFF2-40B4-BE49-F238E27FC236}">
                <a16:creationId xmlns:a16="http://schemas.microsoft.com/office/drawing/2014/main" id="{5B584036-D6A4-4AE7-96BA-9460F8A32264}"/>
              </a:ext>
            </a:extLst>
          </p:cNvPr>
          <p:cNvSpPr>
            <a:spLocks noGrp="1"/>
          </p:cNvSpPr>
          <p:nvPr>
            <p:ph idx="1"/>
          </p:nvPr>
        </p:nvSpPr>
        <p:spPr>
          <a:xfrm>
            <a:off x="6547195" y="1171392"/>
            <a:ext cx="4213333" cy="651420"/>
          </a:xfrm>
        </p:spPr>
        <p:txBody>
          <a:bodyPr>
            <a:normAutofit/>
          </a:bodyPr>
          <a:lstStyle/>
          <a:p>
            <a:pPr marL="0" indent="0">
              <a:buNone/>
            </a:pPr>
            <a:r>
              <a:rPr lang="fr-FR" sz="1800" b="1" dirty="0">
                <a:solidFill>
                  <a:srgbClr val="002060"/>
                </a:solidFill>
              </a:rPr>
              <a:t>L’ODPC-RIM en Action(Groupes de travail)</a:t>
            </a:r>
          </a:p>
          <a:p>
            <a:pPr marL="0" indent="0">
              <a:buNone/>
            </a:pPr>
            <a:endParaRPr lang="fr-FR" b="1" dirty="0">
              <a:solidFill>
                <a:srgbClr val="002060"/>
              </a:solidFill>
            </a:endParaRPr>
          </a:p>
          <a:p>
            <a:pPr marL="0" indent="0">
              <a:buNone/>
            </a:pPr>
            <a:endParaRPr lang="fr-FR" b="1" dirty="0">
              <a:solidFill>
                <a:srgbClr val="002060"/>
              </a:solidFill>
            </a:endParaRPr>
          </a:p>
          <a:p>
            <a:pPr marL="0" indent="0">
              <a:buNone/>
            </a:pPr>
            <a:endParaRPr lang="fr-FR" dirty="0">
              <a:solidFill>
                <a:srgbClr val="002060"/>
              </a:solidFill>
            </a:endParaRPr>
          </a:p>
          <a:p>
            <a:pPr marL="0" indent="0">
              <a:buNone/>
            </a:pPr>
            <a:endParaRPr lang="fr-FR" dirty="0">
              <a:solidFill>
                <a:srgbClr val="002060"/>
              </a:solidFill>
            </a:endParaRPr>
          </a:p>
        </p:txBody>
      </p:sp>
      <p:sp>
        <p:nvSpPr>
          <p:cNvPr id="4" name="Espace réservé du numéro de diapositive 3">
            <a:extLst>
              <a:ext uri="{FF2B5EF4-FFF2-40B4-BE49-F238E27FC236}">
                <a16:creationId xmlns:a16="http://schemas.microsoft.com/office/drawing/2014/main" id="{975765F3-7DC9-4109-B2DE-9E0F585FEA42}"/>
              </a:ext>
            </a:extLst>
          </p:cNvPr>
          <p:cNvSpPr>
            <a:spLocks noGrp="1"/>
          </p:cNvSpPr>
          <p:nvPr>
            <p:ph type="sldNum" sz="quarter" idx="12"/>
          </p:nvPr>
        </p:nvSpPr>
        <p:spPr/>
        <p:txBody>
          <a:bodyPr/>
          <a:lstStyle/>
          <a:p>
            <a:fld id="{47057AB8-1525-4182-B43F-4FC82605D65D}" type="slidenum">
              <a:rPr lang="fr-FR" smtClean="0"/>
              <a:t>19</a:t>
            </a:fld>
            <a:endParaRPr lang="fr-FR"/>
          </a:p>
        </p:txBody>
      </p:sp>
      <p:pic>
        <p:nvPicPr>
          <p:cNvPr id="6" name="Image 5" descr="Une image contenant texte, cercle, capture d’écran, Graphique&#10;&#10;Description générée automatiquement">
            <a:extLst>
              <a:ext uri="{FF2B5EF4-FFF2-40B4-BE49-F238E27FC236}">
                <a16:creationId xmlns:a16="http://schemas.microsoft.com/office/drawing/2014/main" id="{7B566807-7D65-74B9-F3C7-C95B6368602B}"/>
              </a:ext>
            </a:extLst>
          </p:cNvPr>
          <p:cNvPicPr>
            <a:picLocks noChangeAspect="1"/>
          </p:cNvPicPr>
          <p:nvPr/>
        </p:nvPicPr>
        <p:blipFill rotWithShape="1">
          <a:blip r:embed="rId2">
            <a:extLst>
              <a:ext uri="{28A0092B-C50C-407E-A947-70E740481C1C}">
                <a14:useLocalDpi xmlns:a14="http://schemas.microsoft.com/office/drawing/2010/main" val="0"/>
              </a:ext>
            </a:extLst>
          </a:blip>
          <a:srcRect t="8594" b="10454"/>
          <a:stretch/>
        </p:blipFill>
        <p:spPr>
          <a:xfrm>
            <a:off x="2412275" y="1171392"/>
            <a:ext cx="6858000" cy="5551714"/>
          </a:xfrm>
          <a:prstGeom prst="rect">
            <a:avLst/>
          </a:prstGeom>
        </p:spPr>
      </p:pic>
    </p:spTree>
    <p:extLst>
      <p:ext uri="{BB962C8B-B14F-4D97-AF65-F5344CB8AC3E}">
        <p14:creationId xmlns:p14="http://schemas.microsoft.com/office/powerpoint/2010/main" val="2395088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B79E8-A8E7-4C1B-B2A0-3CABFD27789B}"/>
              </a:ext>
            </a:extLst>
          </p:cNvPr>
          <p:cNvSpPr>
            <a:spLocks noGrp="1"/>
          </p:cNvSpPr>
          <p:nvPr>
            <p:ph type="title"/>
          </p:nvPr>
        </p:nvSpPr>
        <p:spPr>
          <a:xfrm>
            <a:off x="946355" y="1537853"/>
            <a:ext cx="10515600" cy="1325563"/>
          </a:xfrm>
        </p:spPr>
        <p:txBody>
          <a:bodyPr>
            <a:normAutofit fontScale="90000"/>
          </a:bodyPr>
          <a:lstStyle/>
          <a:p>
            <a:pPr algn="ctr"/>
            <a:r>
              <a:rPr lang="fr-FR" sz="4400" b="1" dirty="0">
                <a:solidFill>
                  <a:srgbClr val="002060"/>
                </a:solidFill>
              </a:rPr>
              <a:t>III- Affaires professionnelles et évolutions réglementaires</a:t>
            </a:r>
            <a:br>
              <a:rPr lang="fr-FR" sz="4400" b="1" dirty="0">
                <a:solidFill>
                  <a:srgbClr val="002060"/>
                </a:solidFill>
              </a:rPr>
            </a:br>
            <a:endParaRPr lang="fr-FR" b="1" dirty="0">
              <a:solidFill>
                <a:srgbClr val="002060"/>
              </a:solidFill>
            </a:endParaRPr>
          </a:p>
        </p:txBody>
      </p:sp>
      <p:sp>
        <p:nvSpPr>
          <p:cNvPr id="3" name="Espace réservé du contenu 2">
            <a:extLst>
              <a:ext uri="{FF2B5EF4-FFF2-40B4-BE49-F238E27FC236}">
                <a16:creationId xmlns:a16="http://schemas.microsoft.com/office/drawing/2014/main" id="{5B584036-D6A4-4AE7-96BA-9460F8A32264}"/>
              </a:ext>
            </a:extLst>
          </p:cNvPr>
          <p:cNvSpPr>
            <a:spLocks noGrp="1"/>
          </p:cNvSpPr>
          <p:nvPr>
            <p:ph idx="1"/>
          </p:nvPr>
        </p:nvSpPr>
        <p:spPr>
          <a:xfrm>
            <a:off x="946355" y="2285386"/>
            <a:ext cx="10515600" cy="4351338"/>
          </a:xfrm>
        </p:spPr>
        <p:txBody>
          <a:bodyPr>
            <a:normAutofit/>
          </a:bodyPr>
          <a:lstStyle/>
          <a:p>
            <a:pPr marL="0" indent="0">
              <a:buNone/>
            </a:pPr>
            <a:r>
              <a:rPr lang="fr-FR" b="1" u="sng">
                <a:solidFill>
                  <a:srgbClr val="002060"/>
                </a:solidFill>
              </a:rPr>
              <a:t>DPC</a:t>
            </a:r>
          </a:p>
          <a:p>
            <a:pPr marL="0" indent="0">
              <a:buNone/>
            </a:pPr>
            <a:endParaRPr lang="fr-FR" b="1" u="sng">
              <a:solidFill>
                <a:srgbClr val="002060"/>
              </a:solidFill>
            </a:endParaRPr>
          </a:p>
          <a:p>
            <a:pPr>
              <a:buFont typeface="Wingdings" panose="05000000000000000000" pitchFamily="2" charset="2"/>
              <a:buChar char="v"/>
            </a:pPr>
            <a:r>
              <a:rPr lang="fr-FR">
                <a:solidFill>
                  <a:srgbClr val="002060"/>
                </a:solidFill>
                <a:highlight>
                  <a:srgbClr val="00FFFF"/>
                </a:highlight>
              </a:rPr>
              <a:t>Nouvelles orientations prioritaires de DPC</a:t>
            </a:r>
          </a:p>
          <a:p>
            <a:pPr>
              <a:buFont typeface="Wingdings" panose="05000000000000000000" pitchFamily="2" charset="2"/>
              <a:buChar char="v"/>
            </a:pPr>
            <a:r>
              <a:rPr lang="fr-FR">
                <a:solidFill>
                  <a:srgbClr val="002060"/>
                </a:solidFill>
                <a:highlight>
                  <a:srgbClr val="00FFFF"/>
                </a:highlight>
              </a:rPr>
              <a:t>Des règles ANDPC toujours plus complexes</a:t>
            </a:r>
          </a:p>
          <a:p>
            <a:pPr>
              <a:buFont typeface="Wingdings" panose="05000000000000000000" pitchFamily="2" charset="2"/>
              <a:buChar char="v"/>
            </a:pPr>
            <a:endParaRPr lang="fr-FR">
              <a:solidFill>
                <a:srgbClr val="002060"/>
              </a:solidFill>
              <a:highlight>
                <a:srgbClr val="00FFFF"/>
              </a:highlight>
            </a:endParaRPr>
          </a:p>
          <a:p>
            <a:pPr marL="0" indent="0">
              <a:buNone/>
            </a:pPr>
            <a:endParaRPr lang="fr-FR">
              <a:solidFill>
                <a:srgbClr val="002060"/>
              </a:solidFill>
            </a:endParaRPr>
          </a:p>
          <a:p>
            <a:pPr marL="0" indent="0">
              <a:buNone/>
            </a:pPr>
            <a:endParaRPr lang="fr-FR" b="1" u="sng">
              <a:solidFill>
                <a:srgbClr val="002060"/>
              </a:solidFill>
            </a:endParaRPr>
          </a:p>
          <a:p>
            <a:pPr marL="0" indent="0">
              <a:buNone/>
            </a:pPr>
            <a:endParaRPr lang="fr-FR">
              <a:solidFill>
                <a:srgbClr val="002060"/>
              </a:solidFill>
            </a:endParaRPr>
          </a:p>
        </p:txBody>
      </p:sp>
      <p:sp>
        <p:nvSpPr>
          <p:cNvPr id="4" name="Espace réservé du numéro de diapositive 3">
            <a:extLst>
              <a:ext uri="{FF2B5EF4-FFF2-40B4-BE49-F238E27FC236}">
                <a16:creationId xmlns:a16="http://schemas.microsoft.com/office/drawing/2014/main" id="{975765F3-7DC9-4109-B2DE-9E0F585FEA42}"/>
              </a:ext>
            </a:extLst>
          </p:cNvPr>
          <p:cNvSpPr>
            <a:spLocks noGrp="1"/>
          </p:cNvSpPr>
          <p:nvPr>
            <p:ph type="sldNum" sz="quarter" idx="12"/>
          </p:nvPr>
        </p:nvSpPr>
        <p:spPr/>
        <p:txBody>
          <a:bodyPr/>
          <a:lstStyle/>
          <a:p>
            <a:fld id="{47057AB8-1525-4182-B43F-4FC82605D65D}" type="slidenum">
              <a:rPr lang="fr-FR" smtClean="0"/>
              <a:t>20</a:t>
            </a:fld>
            <a:endParaRPr lang="fr-FR"/>
          </a:p>
        </p:txBody>
      </p:sp>
      <p:pic>
        <p:nvPicPr>
          <p:cNvPr id="9" name="Image 8">
            <a:extLst>
              <a:ext uri="{FF2B5EF4-FFF2-40B4-BE49-F238E27FC236}">
                <a16:creationId xmlns:a16="http://schemas.microsoft.com/office/drawing/2014/main" id="{40989365-7812-4CC0-B37F-2F34AE629C4B}"/>
              </a:ext>
            </a:extLst>
          </p:cNvPr>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098463" y="3879215"/>
            <a:ext cx="2278380" cy="2842260"/>
          </a:xfrm>
          <a:prstGeom prst="rect">
            <a:avLst/>
          </a:prstGeom>
          <a:noFill/>
          <a:ln>
            <a:noFill/>
          </a:ln>
        </p:spPr>
      </p:pic>
      <p:sp>
        <p:nvSpPr>
          <p:cNvPr id="8" name="ZoneTexte 7">
            <a:extLst>
              <a:ext uri="{FF2B5EF4-FFF2-40B4-BE49-F238E27FC236}">
                <a16:creationId xmlns:a16="http://schemas.microsoft.com/office/drawing/2014/main" id="{5F0C39A9-B717-4DE8-9904-99BE4A68C690}"/>
              </a:ext>
            </a:extLst>
          </p:cNvPr>
          <p:cNvSpPr txBox="1"/>
          <p:nvPr/>
        </p:nvSpPr>
        <p:spPr>
          <a:xfrm>
            <a:off x="1209368" y="4377485"/>
            <a:ext cx="6341806" cy="2431435"/>
          </a:xfrm>
          <a:prstGeom prst="rect">
            <a:avLst/>
          </a:prstGeom>
          <a:noFill/>
        </p:spPr>
        <p:txBody>
          <a:bodyPr wrap="square" rtlCol="0">
            <a:spAutoFit/>
          </a:bodyPr>
          <a:lstStyle/>
          <a:p>
            <a:pPr algn="just"/>
            <a:r>
              <a:rPr lang="fr-FR" sz="800" b="1" u="sng">
                <a:solidFill>
                  <a:srgbClr val="4F81BD"/>
                </a:solidFill>
                <a:effectLst/>
                <a:latin typeface="Calibri" panose="020F0502020204030204" pitchFamily="34" charset="0"/>
                <a:ea typeface="MS Mincho" panose="02020609040205080304" pitchFamily="49" charset="-128"/>
                <a:cs typeface="Times New Roman" panose="02020603050405020304" pitchFamily="18" charset="0"/>
              </a:rPr>
              <a:t>*Rapport d’activité ANDPC pour l’année 2022</a:t>
            </a:r>
            <a:endParaRPr lang="fr-FR" sz="800">
              <a:solidFill>
                <a:srgbClr val="4F81BD"/>
              </a:solidFill>
              <a:effectLst/>
              <a:latin typeface="Calibri" panose="020F0502020204030204" pitchFamily="34" charset="0"/>
              <a:ea typeface="MS Mincho" panose="02020609040205080304" pitchFamily="49" charset="-128"/>
              <a:cs typeface="Times New Roman" panose="02020603050405020304" pitchFamily="18" charset="0"/>
            </a:endParaRPr>
          </a:p>
          <a:p>
            <a:pPr algn="just"/>
            <a:r>
              <a:rPr lang="fr-FR" sz="800">
                <a:solidFill>
                  <a:srgbClr val="4F81BD"/>
                </a:solidFill>
                <a:effectLst/>
                <a:latin typeface="Calibri" panose="020F0502020204030204" pitchFamily="34" charset="0"/>
                <a:ea typeface="MS Mincho" panose="02020609040205080304" pitchFamily="49" charset="-128"/>
                <a:cs typeface="Calibri" panose="020F0502020204030204" pitchFamily="34" charset="0"/>
              </a:rPr>
              <a:t>Le rapport d’activité de l’ANDPC 2022 vient d’être publié sur le site de l’Agence.</a:t>
            </a:r>
            <a:endParaRPr lang="fr-FR" sz="800">
              <a:solidFill>
                <a:srgbClr val="4F81BD"/>
              </a:solidFill>
              <a:effectLst/>
              <a:latin typeface="Calibri" panose="020F0502020204030204" pitchFamily="34" charset="0"/>
              <a:ea typeface="MS Mincho" panose="02020609040205080304" pitchFamily="49" charset="-128"/>
              <a:cs typeface="Times New Roman" panose="02020603050405020304" pitchFamily="18" charset="0"/>
            </a:endParaRPr>
          </a:p>
          <a:p>
            <a:pPr algn="just"/>
            <a:r>
              <a:rPr lang="fr-FR" sz="800">
                <a:solidFill>
                  <a:srgbClr val="4F81BD"/>
                </a:solidFill>
                <a:effectLst/>
                <a:latin typeface="Calibri" panose="020F0502020204030204" pitchFamily="34" charset="0"/>
                <a:ea typeface="MS Mincho" panose="02020609040205080304" pitchFamily="49" charset="-128"/>
                <a:cs typeface="Calibri" panose="020F0502020204030204" pitchFamily="34" charset="0"/>
              </a:rPr>
              <a:t>Principales informations qui en ressortent :</a:t>
            </a:r>
            <a:endParaRPr lang="fr-FR" sz="800">
              <a:solidFill>
                <a:srgbClr val="4F81BD"/>
              </a:solidFill>
              <a:effectLst/>
              <a:latin typeface="Calibri" panose="020F0502020204030204" pitchFamily="34" charset="0"/>
              <a:ea typeface="MS Mincho" panose="02020609040205080304" pitchFamily="49" charset="-128"/>
              <a:cs typeface="Times New Roman" panose="02020603050405020304" pitchFamily="18" charset="0"/>
            </a:endParaRPr>
          </a:p>
          <a:p>
            <a:pPr algn="just"/>
            <a:r>
              <a:rPr lang="fr-FR" sz="800">
                <a:solidFill>
                  <a:srgbClr val="4F81BD"/>
                </a:solidFill>
                <a:effectLst/>
                <a:latin typeface="Calibri" panose="020F0502020204030204" pitchFamily="34" charset="0"/>
                <a:ea typeface="MS Mincho" panose="02020609040205080304" pitchFamily="49" charset="-128"/>
                <a:cs typeface="Calibri" panose="020F0502020204030204" pitchFamily="34" charset="0"/>
              </a:rPr>
              <a:t>*la majorité des ODPC demeurent  des ODPC commerciaux (plus de 37%), qui publient le plus grand nombre d’actions par an (plus de 18 000)</a:t>
            </a:r>
            <a:endParaRPr lang="fr-FR" sz="800">
              <a:solidFill>
                <a:srgbClr val="4F81BD"/>
              </a:solidFill>
              <a:effectLst/>
              <a:latin typeface="Calibri" panose="020F0502020204030204" pitchFamily="34" charset="0"/>
              <a:ea typeface="MS Mincho" panose="02020609040205080304" pitchFamily="49" charset="-128"/>
              <a:cs typeface="Times New Roman" panose="02020603050405020304" pitchFamily="18" charset="0"/>
            </a:endParaRPr>
          </a:p>
          <a:p>
            <a:pPr algn="just"/>
            <a:r>
              <a:rPr lang="fr-FR" sz="800">
                <a:solidFill>
                  <a:srgbClr val="4F81BD"/>
                </a:solidFill>
                <a:effectLst/>
                <a:latin typeface="Calibri" panose="020F0502020204030204" pitchFamily="34" charset="0"/>
                <a:ea typeface="MS Mincho" panose="02020609040205080304" pitchFamily="49" charset="-128"/>
                <a:cs typeface="Calibri" panose="020F0502020204030204" pitchFamily="34" charset="0"/>
              </a:rPr>
              <a:t>*les contrôles de la CSI sont de plus en plus défavorables (=tirages au sort d’actions de DPC pour évaluation au niveau scientifique)</a:t>
            </a:r>
            <a:endParaRPr lang="fr-FR" sz="800">
              <a:solidFill>
                <a:srgbClr val="4F81BD"/>
              </a:solidFill>
              <a:effectLst/>
              <a:latin typeface="Calibri" panose="020F0502020204030204" pitchFamily="34" charset="0"/>
              <a:ea typeface="MS Mincho" panose="02020609040205080304" pitchFamily="49" charset="-128"/>
              <a:cs typeface="Times New Roman" panose="02020603050405020304" pitchFamily="18" charset="0"/>
            </a:endParaRPr>
          </a:p>
          <a:p>
            <a:pPr algn="just"/>
            <a:r>
              <a:rPr lang="fr-FR" sz="800">
                <a:solidFill>
                  <a:srgbClr val="4F81BD"/>
                </a:solidFill>
                <a:effectLst/>
                <a:latin typeface="Calibri" panose="020F0502020204030204" pitchFamily="34" charset="0"/>
                <a:ea typeface="MS Mincho" panose="02020609040205080304" pitchFamily="49" charset="-128"/>
                <a:cs typeface="Calibri" panose="020F0502020204030204" pitchFamily="34" charset="0"/>
              </a:rPr>
              <a:t>*les actions de DPC correspondent  très majoritairement à de la FMC (peu d’ODPC sont en mesure de proposer des programmes en GDR ou EPP qui répondent à l’obligation triennale) </a:t>
            </a:r>
            <a:endParaRPr lang="fr-FR" sz="800">
              <a:solidFill>
                <a:srgbClr val="4F81BD"/>
              </a:solidFill>
              <a:effectLst/>
              <a:latin typeface="Calibri" panose="020F0502020204030204" pitchFamily="34" charset="0"/>
              <a:ea typeface="MS Mincho" panose="02020609040205080304" pitchFamily="49" charset="-128"/>
              <a:cs typeface="Times New Roman" panose="02020603050405020304" pitchFamily="18" charset="0"/>
            </a:endParaRPr>
          </a:p>
          <a:p>
            <a:pPr algn="just"/>
            <a:r>
              <a:rPr lang="fr-FR" sz="800">
                <a:solidFill>
                  <a:srgbClr val="4F81BD"/>
                </a:solidFill>
                <a:effectLst/>
                <a:latin typeface="Calibri" panose="020F0502020204030204" pitchFamily="34" charset="0"/>
                <a:ea typeface="MS Mincho" panose="02020609040205080304" pitchFamily="49" charset="-128"/>
                <a:cs typeface="Calibri" panose="020F0502020204030204" pitchFamily="34" charset="0"/>
              </a:rPr>
              <a:t>*concernant l’inscription au DPC fin 2022, on constate sur l’ensemble des publics une hausse de 2,4 % des inscriptions par rapport à 2019, dernière année du premier triennal</a:t>
            </a:r>
            <a:endParaRPr lang="fr-FR" sz="800">
              <a:solidFill>
                <a:srgbClr val="4F81BD"/>
              </a:solidFill>
              <a:effectLst/>
              <a:latin typeface="Calibri" panose="020F0502020204030204" pitchFamily="34" charset="0"/>
              <a:ea typeface="MS Mincho" panose="02020609040205080304" pitchFamily="49" charset="-128"/>
              <a:cs typeface="Times New Roman" panose="02020603050405020304" pitchFamily="18" charset="0"/>
            </a:endParaRPr>
          </a:p>
          <a:p>
            <a:pPr marL="485775" indent="-449580" algn="just"/>
            <a:r>
              <a:rPr lang="fr-FR" sz="800">
                <a:solidFill>
                  <a:srgbClr val="4F81BD"/>
                </a:solidFill>
                <a:effectLst/>
                <a:latin typeface="Calibri" panose="020F0502020204030204" pitchFamily="34" charset="0"/>
                <a:ea typeface="MS Mincho" panose="02020609040205080304" pitchFamily="49" charset="-128"/>
                <a:cs typeface="Calibri" panose="020F0502020204030204" pitchFamily="34" charset="0"/>
              </a:rPr>
              <a:t>               </a:t>
            </a:r>
            <a:r>
              <a:rPr lang="fr-FR" sz="800" i="1">
                <a:solidFill>
                  <a:srgbClr val="4F81BD"/>
                </a:solidFill>
                <a:effectLst/>
                <a:latin typeface="Calibri" panose="020F0502020204030204" pitchFamily="34" charset="0"/>
                <a:ea typeface="MS Mincho" panose="02020609040205080304" pitchFamily="49" charset="-128"/>
                <a:cs typeface="Calibri" panose="020F0502020204030204" pitchFamily="34" charset="0"/>
              </a:rPr>
              <a:t>Au 31 décembre 2022, 182 501 professionnels de santé se sont inscrits à des actions de DPC 2022, dont 45 937 médecins (ce qui représente, pour les médecins, 36,1 % de la population éligible au financement de l’ANDPC)</a:t>
            </a:r>
            <a:endParaRPr lang="fr-FR" sz="800">
              <a:solidFill>
                <a:srgbClr val="4F81BD"/>
              </a:solidFill>
              <a:effectLst/>
              <a:latin typeface="Calibri" panose="020F0502020204030204" pitchFamily="34" charset="0"/>
              <a:ea typeface="MS Mincho" panose="02020609040205080304" pitchFamily="49" charset="-128"/>
              <a:cs typeface="Times New Roman" panose="02020603050405020304" pitchFamily="18" charset="0"/>
            </a:endParaRPr>
          </a:p>
          <a:p>
            <a:pPr algn="just"/>
            <a:r>
              <a:rPr lang="fr-FR" sz="800" i="1">
                <a:solidFill>
                  <a:srgbClr val="4F81BD"/>
                </a:solidFill>
                <a:effectLst/>
                <a:latin typeface="Calibri" panose="020F0502020204030204" pitchFamily="34" charset="0"/>
                <a:ea typeface="MS Mincho" panose="02020609040205080304" pitchFamily="49" charset="-128"/>
                <a:cs typeface="Calibri" panose="020F0502020204030204" pitchFamily="34" charset="0"/>
              </a:rPr>
              <a:t>               Les médecins se sont inscrits en moyenne à 2,08 actions de DPC en 2022</a:t>
            </a:r>
            <a:endParaRPr lang="fr-FR" sz="800">
              <a:solidFill>
                <a:srgbClr val="4F81BD"/>
              </a:solidFill>
              <a:effectLst/>
              <a:latin typeface="Calibri" panose="020F0502020204030204" pitchFamily="34" charset="0"/>
              <a:ea typeface="MS Mincho" panose="02020609040205080304" pitchFamily="49" charset="-128"/>
              <a:cs typeface="Times New Roman" panose="02020603050405020304" pitchFamily="18" charset="0"/>
            </a:endParaRPr>
          </a:p>
          <a:p>
            <a:pPr marL="485775" algn="just"/>
            <a:r>
              <a:rPr lang="fr-FR" sz="800" i="1">
                <a:solidFill>
                  <a:srgbClr val="4F81BD"/>
                </a:solidFill>
                <a:effectLst/>
                <a:latin typeface="Calibri" panose="020F0502020204030204" pitchFamily="34" charset="0"/>
                <a:ea typeface="MS Mincho" panose="02020609040205080304" pitchFamily="49" charset="-128"/>
                <a:cs typeface="Calibri" panose="020F0502020204030204" pitchFamily="34" charset="0"/>
              </a:rPr>
              <a:t>Pour les médecins, la part des inscriptions à des actions de formation continue (59,7 %) baisse de 17,8 points,  </a:t>
            </a:r>
            <a:r>
              <a:rPr lang="fr-FR" sz="800" b="1" i="1">
                <a:solidFill>
                  <a:srgbClr val="4F81BD"/>
                </a:solidFill>
                <a:effectLst/>
                <a:latin typeface="Calibri" panose="020F0502020204030204" pitchFamily="34" charset="0"/>
                <a:ea typeface="MS Mincho" panose="02020609040205080304" pitchFamily="49" charset="-128"/>
                <a:cs typeface="Calibri" panose="020F0502020204030204" pitchFamily="34" charset="0"/>
              </a:rPr>
              <a:t>en faveur des programmes intégrés dont la part atteint 38,3 %</a:t>
            </a:r>
            <a:endParaRPr lang="fr-FR" sz="800">
              <a:solidFill>
                <a:srgbClr val="4F81BD"/>
              </a:solidFill>
              <a:effectLst/>
              <a:latin typeface="Calibri" panose="020F0502020204030204" pitchFamily="34" charset="0"/>
              <a:ea typeface="MS Mincho" panose="02020609040205080304" pitchFamily="49" charset="-128"/>
              <a:cs typeface="Times New Roman" panose="02020603050405020304" pitchFamily="18" charset="0"/>
            </a:endParaRPr>
          </a:p>
          <a:p>
            <a:pPr algn="just"/>
            <a:r>
              <a:rPr lang="fr-FR" sz="800">
                <a:solidFill>
                  <a:srgbClr val="4F81BD"/>
                </a:solidFill>
                <a:effectLst/>
                <a:latin typeface="Calibri" panose="020F0502020204030204" pitchFamily="34" charset="0"/>
                <a:ea typeface="MS Mincho" panose="02020609040205080304" pitchFamily="49" charset="-128"/>
                <a:cs typeface="Calibri" panose="020F0502020204030204" pitchFamily="34" charset="0"/>
              </a:rPr>
              <a:t>*en 2022, l’offre de DPC des ODPC s’adressant aux médecins représente 9 333 actions (7 887 en 2021). Cette offre de DPC est composée à 78,4 % d’actions de formation continue,  dont la part diminue de 3,4 points au profit des programmes intégrés (+ 18,1 %) (graphique 1). Elle se répartit en 45,3 % d’actions présentielles (- 2,5 points par rapport à 2021), 25,9 % d’actions mixtes (+ 6,3 points), 21,5 % d’actions non présentielles (+ 2,7 points) et 7,3 % d’actions classes virtuelles.</a:t>
            </a:r>
            <a:endParaRPr lang="fr-FR" sz="800">
              <a:solidFill>
                <a:srgbClr val="4F81BD"/>
              </a:solidFill>
              <a:effectLst/>
              <a:latin typeface="Calibri" panose="020F0502020204030204" pitchFamily="34" charset="0"/>
              <a:ea typeface="MS Mincho" panose="02020609040205080304" pitchFamily="49" charset="-128"/>
              <a:cs typeface="Times New Roman" panose="02020603050405020304" pitchFamily="18" charset="0"/>
            </a:endParaRPr>
          </a:p>
          <a:p>
            <a:endParaRPr lang="fr-FR" sz="800"/>
          </a:p>
        </p:txBody>
      </p:sp>
    </p:spTree>
    <p:extLst>
      <p:ext uri="{BB962C8B-B14F-4D97-AF65-F5344CB8AC3E}">
        <p14:creationId xmlns:p14="http://schemas.microsoft.com/office/powerpoint/2010/main" val="2360266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B79E8-A8E7-4C1B-B2A0-3CABFD27789B}"/>
              </a:ext>
            </a:extLst>
          </p:cNvPr>
          <p:cNvSpPr>
            <a:spLocks noGrp="1"/>
          </p:cNvSpPr>
          <p:nvPr>
            <p:ph type="title"/>
          </p:nvPr>
        </p:nvSpPr>
        <p:spPr>
          <a:xfrm>
            <a:off x="464573" y="1071075"/>
            <a:ext cx="10515600" cy="1325563"/>
          </a:xfrm>
        </p:spPr>
        <p:txBody>
          <a:bodyPr>
            <a:normAutofit/>
          </a:bodyPr>
          <a:lstStyle/>
          <a:p>
            <a:pPr algn="ctr"/>
            <a:r>
              <a:rPr lang="fr-FR" sz="2800" b="1">
                <a:solidFill>
                  <a:srgbClr val="002060"/>
                </a:solidFill>
              </a:rPr>
              <a:t>III-</a:t>
            </a:r>
            <a:r>
              <a:rPr lang="fr-FR" sz="4400" b="1">
                <a:solidFill>
                  <a:srgbClr val="002060"/>
                </a:solidFill>
              </a:rPr>
              <a:t> </a:t>
            </a:r>
            <a:r>
              <a:rPr lang="fr-FR" sz="2800" b="1">
                <a:solidFill>
                  <a:srgbClr val="002060"/>
                </a:solidFill>
              </a:rPr>
              <a:t>Affaires professionnelles et évolutions réglementaires</a:t>
            </a:r>
            <a:br>
              <a:rPr lang="fr-FR" sz="4400" b="1">
                <a:solidFill>
                  <a:srgbClr val="002060"/>
                </a:solidFill>
              </a:rPr>
            </a:br>
            <a:endParaRPr lang="fr-FR" b="1">
              <a:solidFill>
                <a:srgbClr val="002060"/>
              </a:solidFill>
            </a:endParaRPr>
          </a:p>
        </p:txBody>
      </p:sp>
      <p:sp>
        <p:nvSpPr>
          <p:cNvPr id="3" name="Espace réservé du contenu 2">
            <a:extLst>
              <a:ext uri="{FF2B5EF4-FFF2-40B4-BE49-F238E27FC236}">
                <a16:creationId xmlns:a16="http://schemas.microsoft.com/office/drawing/2014/main" id="{5B584036-D6A4-4AE7-96BA-9460F8A32264}"/>
              </a:ext>
            </a:extLst>
          </p:cNvPr>
          <p:cNvSpPr>
            <a:spLocks noGrp="1"/>
          </p:cNvSpPr>
          <p:nvPr>
            <p:ph idx="1"/>
          </p:nvPr>
        </p:nvSpPr>
        <p:spPr>
          <a:xfrm>
            <a:off x="357610" y="1700982"/>
            <a:ext cx="10515600" cy="4231020"/>
          </a:xfrm>
        </p:spPr>
        <p:txBody>
          <a:bodyPr>
            <a:normAutofit/>
          </a:bodyPr>
          <a:lstStyle/>
          <a:p>
            <a:pPr marL="0" indent="0">
              <a:buNone/>
            </a:pPr>
            <a:r>
              <a:rPr lang="fr-FR" b="1" u="sng" dirty="0">
                <a:solidFill>
                  <a:srgbClr val="002060"/>
                </a:solidFill>
              </a:rPr>
              <a:t>Accréditation des équipes</a:t>
            </a:r>
          </a:p>
          <a:p>
            <a:pPr lvl="1">
              <a:buFont typeface="Wingdings" panose="05000000000000000000" pitchFamily="2" charset="2"/>
              <a:buChar char="v"/>
            </a:pPr>
            <a:r>
              <a:rPr lang="fr-FR" sz="1600" dirty="0">
                <a:solidFill>
                  <a:srgbClr val="002060"/>
                </a:solidFill>
              </a:rPr>
              <a:t>L’ODPC-RIM se bat pour que le programme d’accréditation valide intégralement la Certification périodique des professionnels (CPP) : </a:t>
            </a:r>
            <a:r>
              <a:rPr lang="fr-FR" sz="1600" dirty="0">
                <a:solidFill>
                  <a:srgbClr val="002060"/>
                </a:solidFill>
                <a:hlinkClick r:id="rId2"/>
              </a:rPr>
              <a:t>https://www.cnpg4-radiologie.fr/qualite-2/qualite-radiologues/</a:t>
            </a:r>
            <a:endParaRPr lang="fr-FR" sz="1600" dirty="0">
              <a:solidFill>
                <a:srgbClr val="002060"/>
              </a:solidFill>
            </a:endParaRPr>
          </a:p>
          <a:p>
            <a:pPr marL="0" indent="0">
              <a:buNone/>
            </a:pPr>
            <a:endParaRPr lang="fr-FR" dirty="0">
              <a:solidFill>
                <a:srgbClr val="002060"/>
              </a:solidFill>
            </a:endParaRPr>
          </a:p>
          <a:p>
            <a:pPr marL="0" indent="0">
              <a:buNone/>
            </a:pPr>
            <a:endParaRPr lang="fr-FR" dirty="0">
              <a:solidFill>
                <a:srgbClr val="002060"/>
              </a:solidFill>
            </a:endParaRPr>
          </a:p>
          <a:p>
            <a:pPr marL="0" indent="0">
              <a:buNone/>
            </a:pPr>
            <a:endParaRPr lang="fr-FR" b="1" u="sng" dirty="0">
              <a:solidFill>
                <a:srgbClr val="002060"/>
              </a:solidFill>
            </a:endParaRPr>
          </a:p>
          <a:p>
            <a:pPr marL="0" indent="0">
              <a:buNone/>
            </a:pPr>
            <a:endParaRPr lang="fr-FR" dirty="0">
              <a:solidFill>
                <a:srgbClr val="002060"/>
              </a:solidFill>
            </a:endParaRPr>
          </a:p>
        </p:txBody>
      </p:sp>
      <p:sp>
        <p:nvSpPr>
          <p:cNvPr id="4" name="Espace réservé du numéro de diapositive 3">
            <a:extLst>
              <a:ext uri="{FF2B5EF4-FFF2-40B4-BE49-F238E27FC236}">
                <a16:creationId xmlns:a16="http://schemas.microsoft.com/office/drawing/2014/main" id="{975765F3-7DC9-4109-B2DE-9E0F585FEA42}"/>
              </a:ext>
            </a:extLst>
          </p:cNvPr>
          <p:cNvSpPr>
            <a:spLocks noGrp="1"/>
          </p:cNvSpPr>
          <p:nvPr>
            <p:ph type="sldNum" sz="quarter" idx="12"/>
          </p:nvPr>
        </p:nvSpPr>
        <p:spPr/>
        <p:txBody>
          <a:bodyPr/>
          <a:lstStyle/>
          <a:p>
            <a:fld id="{47057AB8-1525-4182-B43F-4FC82605D65D}" type="slidenum">
              <a:rPr lang="fr-FR" smtClean="0"/>
              <a:t>21</a:t>
            </a:fld>
            <a:endParaRPr lang="fr-FR"/>
          </a:p>
        </p:txBody>
      </p:sp>
      <p:pic>
        <p:nvPicPr>
          <p:cNvPr id="6" name="Image 5">
            <a:extLst>
              <a:ext uri="{FF2B5EF4-FFF2-40B4-BE49-F238E27FC236}">
                <a16:creationId xmlns:a16="http://schemas.microsoft.com/office/drawing/2014/main" id="{BBB6A653-025F-44E2-BF0F-92E3098E0534}"/>
              </a:ext>
            </a:extLst>
          </p:cNvPr>
          <p:cNvPicPr>
            <a:picLocks noChangeAspect="1"/>
          </p:cNvPicPr>
          <p:nvPr/>
        </p:nvPicPr>
        <p:blipFill>
          <a:blip r:embed="rId3"/>
          <a:stretch>
            <a:fillRect/>
          </a:stretch>
        </p:blipFill>
        <p:spPr>
          <a:xfrm>
            <a:off x="1789471" y="2635046"/>
            <a:ext cx="7885472" cy="4222954"/>
          </a:xfrm>
          <a:prstGeom prst="rect">
            <a:avLst/>
          </a:prstGeom>
        </p:spPr>
      </p:pic>
    </p:spTree>
    <p:extLst>
      <p:ext uri="{BB962C8B-B14F-4D97-AF65-F5344CB8AC3E}">
        <p14:creationId xmlns:p14="http://schemas.microsoft.com/office/powerpoint/2010/main" val="5063460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B79E8-A8E7-4C1B-B2A0-3CABFD27789B}"/>
              </a:ext>
            </a:extLst>
          </p:cNvPr>
          <p:cNvSpPr>
            <a:spLocks noGrp="1"/>
          </p:cNvSpPr>
          <p:nvPr>
            <p:ph type="title"/>
          </p:nvPr>
        </p:nvSpPr>
        <p:spPr>
          <a:xfrm>
            <a:off x="954431" y="1725125"/>
            <a:ext cx="10515600" cy="1325563"/>
          </a:xfrm>
        </p:spPr>
        <p:txBody>
          <a:bodyPr>
            <a:normAutofit/>
          </a:bodyPr>
          <a:lstStyle/>
          <a:p>
            <a:pPr algn="ctr"/>
            <a:r>
              <a:rPr lang="fr-FR" sz="2800" b="1" dirty="0">
                <a:solidFill>
                  <a:srgbClr val="002060"/>
                </a:solidFill>
              </a:rPr>
              <a:t>III-</a:t>
            </a:r>
            <a:r>
              <a:rPr lang="fr-FR" sz="4400" b="1" dirty="0">
                <a:solidFill>
                  <a:srgbClr val="002060"/>
                </a:solidFill>
              </a:rPr>
              <a:t> </a:t>
            </a:r>
            <a:r>
              <a:rPr lang="fr-FR" sz="2800" b="1" dirty="0">
                <a:solidFill>
                  <a:srgbClr val="002060"/>
                </a:solidFill>
              </a:rPr>
              <a:t>Affaires professionnelles et évolutions réglementaires</a:t>
            </a:r>
            <a:br>
              <a:rPr lang="fr-FR" sz="4400" b="1" dirty="0">
                <a:solidFill>
                  <a:srgbClr val="002060"/>
                </a:solidFill>
              </a:rPr>
            </a:br>
            <a:endParaRPr lang="fr-FR" b="1" dirty="0">
              <a:solidFill>
                <a:srgbClr val="002060"/>
              </a:solidFill>
            </a:endParaRPr>
          </a:p>
        </p:txBody>
      </p:sp>
      <p:sp>
        <p:nvSpPr>
          <p:cNvPr id="3" name="Espace réservé du contenu 2">
            <a:extLst>
              <a:ext uri="{FF2B5EF4-FFF2-40B4-BE49-F238E27FC236}">
                <a16:creationId xmlns:a16="http://schemas.microsoft.com/office/drawing/2014/main" id="{5B584036-D6A4-4AE7-96BA-9460F8A32264}"/>
              </a:ext>
            </a:extLst>
          </p:cNvPr>
          <p:cNvSpPr>
            <a:spLocks noGrp="1"/>
          </p:cNvSpPr>
          <p:nvPr>
            <p:ph idx="1"/>
          </p:nvPr>
        </p:nvSpPr>
        <p:spPr>
          <a:xfrm>
            <a:off x="623081" y="2753032"/>
            <a:ext cx="10515600" cy="3603318"/>
          </a:xfrm>
        </p:spPr>
        <p:txBody>
          <a:bodyPr>
            <a:normAutofit/>
          </a:bodyPr>
          <a:lstStyle/>
          <a:p>
            <a:pPr marL="0" indent="0">
              <a:buNone/>
            </a:pPr>
            <a:r>
              <a:rPr lang="fr-FR" b="1" u="sng">
                <a:solidFill>
                  <a:srgbClr val="002060"/>
                </a:solidFill>
              </a:rPr>
              <a:t>Accréditation des équipes</a:t>
            </a:r>
          </a:p>
          <a:p>
            <a:pPr>
              <a:buFont typeface="Wingdings" panose="05000000000000000000" pitchFamily="2" charset="2"/>
              <a:buChar char="v"/>
            </a:pPr>
            <a:r>
              <a:rPr lang="fr-FR" sz="1800">
                <a:solidFill>
                  <a:srgbClr val="002060"/>
                </a:solidFill>
              </a:rPr>
              <a:t>Sur cette lignée, l’ODPC-RIM a commencé à travailler en décembre 2023 à la HAS un nouveau programme d’accréditation des équipes radio répondant à l’ensemble des items de la CPP</a:t>
            </a:r>
          </a:p>
          <a:p>
            <a:pPr marL="0" indent="0" algn="ctr">
              <a:buNone/>
            </a:pPr>
            <a:r>
              <a:rPr lang="fr-FR" sz="1800" b="1">
                <a:solidFill>
                  <a:srgbClr val="002060"/>
                </a:solidFill>
              </a:rPr>
              <a:t>= Programme à 5 piliers</a:t>
            </a:r>
          </a:p>
          <a:p>
            <a:pPr>
              <a:buFont typeface="Wingdings" panose="05000000000000000000" pitchFamily="2" charset="2"/>
              <a:buChar char="v"/>
            </a:pPr>
            <a:r>
              <a:rPr lang="fr-FR" sz="1800">
                <a:solidFill>
                  <a:srgbClr val="002060"/>
                </a:solidFill>
              </a:rPr>
              <a:t>Travail qui se poursuivra en 2024</a:t>
            </a:r>
          </a:p>
          <a:p>
            <a:pPr marL="0" indent="0">
              <a:buNone/>
            </a:pPr>
            <a:endParaRPr lang="fr-FR" sz="1800">
              <a:solidFill>
                <a:srgbClr val="002060"/>
              </a:solidFill>
            </a:endParaRPr>
          </a:p>
          <a:p>
            <a:pPr marL="0" indent="0">
              <a:buNone/>
            </a:pPr>
            <a:endParaRPr lang="fr-FR" sz="1800">
              <a:solidFill>
                <a:srgbClr val="002060"/>
              </a:solidFill>
            </a:endParaRPr>
          </a:p>
          <a:p>
            <a:pPr marL="0" indent="0">
              <a:buNone/>
            </a:pPr>
            <a:endParaRPr lang="fr-FR">
              <a:solidFill>
                <a:srgbClr val="002060"/>
              </a:solidFill>
            </a:endParaRPr>
          </a:p>
          <a:p>
            <a:pPr marL="0" indent="0">
              <a:buNone/>
            </a:pPr>
            <a:endParaRPr lang="fr-FR">
              <a:solidFill>
                <a:srgbClr val="002060"/>
              </a:solidFill>
            </a:endParaRPr>
          </a:p>
          <a:p>
            <a:pPr marL="0" indent="0">
              <a:buNone/>
            </a:pPr>
            <a:endParaRPr lang="fr-FR" b="1" u="sng">
              <a:solidFill>
                <a:srgbClr val="002060"/>
              </a:solidFill>
            </a:endParaRPr>
          </a:p>
          <a:p>
            <a:pPr marL="0" indent="0">
              <a:buNone/>
            </a:pPr>
            <a:endParaRPr lang="fr-FR">
              <a:solidFill>
                <a:srgbClr val="002060"/>
              </a:solidFill>
            </a:endParaRPr>
          </a:p>
        </p:txBody>
      </p:sp>
      <p:sp>
        <p:nvSpPr>
          <p:cNvPr id="4" name="Espace réservé du numéro de diapositive 3">
            <a:extLst>
              <a:ext uri="{FF2B5EF4-FFF2-40B4-BE49-F238E27FC236}">
                <a16:creationId xmlns:a16="http://schemas.microsoft.com/office/drawing/2014/main" id="{975765F3-7DC9-4109-B2DE-9E0F585FEA42}"/>
              </a:ext>
            </a:extLst>
          </p:cNvPr>
          <p:cNvSpPr>
            <a:spLocks noGrp="1"/>
          </p:cNvSpPr>
          <p:nvPr>
            <p:ph type="sldNum" sz="quarter" idx="12"/>
          </p:nvPr>
        </p:nvSpPr>
        <p:spPr/>
        <p:txBody>
          <a:bodyPr/>
          <a:lstStyle/>
          <a:p>
            <a:fld id="{47057AB8-1525-4182-B43F-4FC82605D65D}" type="slidenum">
              <a:rPr lang="fr-FR" smtClean="0"/>
              <a:t>22</a:t>
            </a:fld>
            <a:endParaRPr lang="fr-FR"/>
          </a:p>
        </p:txBody>
      </p:sp>
    </p:spTree>
    <p:extLst>
      <p:ext uri="{BB962C8B-B14F-4D97-AF65-F5344CB8AC3E}">
        <p14:creationId xmlns:p14="http://schemas.microsoft.com/office/powerpoint/2010/main" val="246347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B79E8-A8E7-4C1B-B2A0-3CABFD27789B}"/>
              </a:ext>
            </a:extLst>
          </p:cNvPr>
          <p:cNvSpPr>
            <a:spLocks noGrp="1"/>
          </p:cNvSpPr>
          <p:nvPr>
            <p:ph type="title"/>
          </p:nvPr>
        </p:nvSpPr>
        <p:spPr>
          <a:xfrm>
            <a:off x="464573" y="1071075"/>
            <a:ext cx="10515600" cy="1325563"/>
          </a:xfrm>
        </p:spPr>
        <p:txBody>
          <a:bodyPr>
            <a:normAutofit/>
          </a:bodyPr>
          <a:lstStyle/>
          <a:p>
            <a:pPr algn="ctr"/>
            <a:r>
              <a:rPr lang="fr-FR" sz="2800" b="1">
                <a:solidFill>
                  <a:srgbClr val="002060"/>
                </a:solidFill>
              </a:rPr>
              <a:t>III-</a:t>
            </a:r>
            <a:r>
              <a:rPr lang="fr-FR" sz="4400" b="1">
                <a:solidFill>
                  <a:srgbClr val="002060"/>
                </a:solidFill>
              </a:rPr>
              <a:t> </a:t>
            </a:r>
            <a:r>
              <a:rPr lang="fr-FR" sz="2800" b="1">
                <a:solidFill>
                  <a:srgbClr val="002060"/>
                </a:solidFill>
              </a:rPr>
              <a:t>Affaires professionnelles et évolutions réglementaires</a:t>
            </a:r>
            <a:br>
              <a:rPr lang="fr-FR" sz="4400" b="1">
                <a:solidFill>
                  <a:srgbClr val="002060"/>
                </a:solidFill>
              </a:rPr>
            </a:br>
            <a:endParaRPr lang="fr-FR" b="1">
              <a:solidFill>
                <a:srgbClr val="002060"/>
              </a:solidFill>
            </a:endParaRPr>
          </a:p>
        </p:txBody>
      </p:sp>
      <p:sp>
        <p:nvSpPr>
          <p:cNvPr id="3" name="Espace réservé du contenu 2">
            <a:extLst>
              <a:ext uri="{FF2B5EF4-FFF2-40B4-BE49-F238E27FC236}">
                <a16:creationId xmlns:a16="http://schemas.microsoft.com/office/drawing/2014/main" id="{5B584036-D6A4-4AE7-96BA-9460F8A32264}"/>
              </a:ext>
            </a:extLst>
          </p:cNvPr>
          <p:cNvSpPr>
            <a:spLocks noGrp="1"/>
          </p:cNvSpPr>
          <p:nvPr>
            <p:ph idx="1"/>
          </p:nvPr>
        </p:nvSpPr>
        <p:spPr>
          <a:xfrm>
            <a:off x="357610" y="1700982"/>
            <a:ext cx="10515600" cy="4231020"/>
          </a:xfrm>
        </p:spPr>
        <p:txBody>
          <a:bodyPr>
            <a:normAutofit/>
          </a:bodyPr>
          <a:lstStyle/>
          <a:p>
            <a:pPr marL="0" indent="0">
              <a:buNone/>
            </a:pPr>
            <a:r>
              <a:rPr lang="fr-FR" b="1" u="sng">
                <a:solidFill>
                  <a:srgbClr val="002060"/>
                </a:solidFill>
              </a:rPr>
              <a:t>Accréditation des équipes</a:t>
            </a:r>
          </a:p>
          <a:p>
            <a:pPr marL="0" indent="0">
              <a:buNone/>
            </a:pPr>
            <a:endParaRPr lang="fr-FR" sz="1800">
              <a:solidFill>
                <a:srgbClr val="002060"/>
              </a:solidFill>
            </a:endParaRPr>
          </a:p>
          <a:p>
            <a:pPr marL="0" indent="0">
              <a:buNone/>
            </a:pPr>
            <a:endParaRPr lang="fr-FR">
              <a:solidFill>
                <a:srgbClr val="002060"/>
              </a:solidFill>
            </a:endParaRPr>
          </a:p>
          <a:p>
            <a:pPr marL="0" indent="0">
              <a:buNone/>
            </a:pPr>
            <a:endParaRPr lang="fr-FR">
              <a:solidFill>
                <a:srgbClr val="002060"/>
              </a:solidFill>
            </a:endParaRPr>
          </a:p>
          <a:p>
            <a:pPr marL="0" indent="0">
              <a:buNone/>
            </a:pPr>
            <a:endParaRPr lang="fr-FR" b="1" u="sng">
              <a:solidFill>
                <a:srgbClr val="002060"/>
              </a:solidFill>
            </a:endParaRPr>
          </a:p>
          <a:p>
            <a:pPr marL="0" indent="0">
              <a:buNone/>
            </a:pPr>
            <a:endParaRPr lang="fr-FR">
              <a:solidFill>
                <a:srgbClr val="002060"/>
              </a:solidFill>
            </a:endParaRPr>
          </a:p>
        </p:txBody>
      </p:sp>
      <p:sp>
        <p:nvSpPr>
          <p:cNvPr id="4" name="Espace réservé du numéro de diapositive 3">
            <a:extLst>
              <a:ext uri="{FF2B5EF4-FFF2-40B4-BE49-F238E27FC236}">
                <a16:creationId xmlns:a16="http://schemas.microsoft.com/office/drawing/2014/main" id="{975765F3-7DC9-4109-B2DE-9E0F585FEA42}"/>
              </a:ext>
            </a:extLst>
          </p:cNvPr>
          <p:cNvSpPr>
            <a:spLocks noGrp="1"/>
          </p:cNvSpPr>
          <p:nvPr>
            <p:ph type="sldNum" sz="quarter" idx="12"/>
          </p:nvPr>
        </p:nvSpPr>
        <p:spPr/>
        <p:txBody>
          <a:bodyPr/>
          <a:lstStyle/>
          <a:p>
            <a:fld id="{47057AB8-1525-4182-B43F-4FC82605D65D}" type="slidenum">
              <a:rPr lang="fr-FR" smtClean="0"/>
              <a:t>23</a:t>
            </a:fld>
            <a:endParaRPr lang="fr-FR"/>
          </a:p>
        </p:txBody>
      </p:sp>
      <p:pic>
        <p:nvPicPr>
          <p:cNvPr id="7" name="Image 6">
            <a:extLst>
              <a:ext uri="{FF2B5EF4-FFF2-40B4-BE49-F238E27FC236}">
                <a16:creationId xmlns:a16="http://schemas.microsoft.com/office/drawing/2014/main" id="{B40481AA-D828-4E3D-A654-918D5F2FEE8E}"/>
              </a:ext>
            </a:extLst>
          </p:cNvPr>
          <p:cNvPicPr>
            <a:picLocks noChangeAspect="1"/>
          </p:cNvPicPr>
          <p:nvPr/>
        </p:nvPicPr>
        <p:blipFill>
          <a:blip r:embed="rId2"/>
          <a:stretch>
            <a:fillRect/>
          </a:stretch>
        </p:blipFill>
        <p:spPr>
          <a:xfrm>
            <a:off x="2084439" y="2163097"/>
            <a:ext cx="8593394" cy="4694903"/>
          </a:xfrm>
          <a:prstGeom prst="rect">
            <a:avLst/>
          </a:prstGeom>
        </p:spPr>
      </p:pic>
    </p:spTree>
    <p:extLst>
      <p:ext uri="{BB962C8B-B14F-4D97-AF65-F5344CB8AC3E}">
        <p14:creationId xmlns:p14="http://schemas.microsoft.com/office/powerpoint/2010/main" val="10514331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B79E8-A8E7-4C1B-B2A0-3CABFD27789B}"/>
              </a:ext>
            </a:extLst>
          </p:cNvPr>
          <p:cNvSpPr>
            <a:spLocks noGrp="1"/>
          </p:cNvSpPr>
          <p:nvPr>
            <p:ph type="title"/>
          </p:nvPr>
        </p:nvSpPr>
        <p:spPr>
          <a:xfrm>
            <a:off x="464573" y="1071075"/>
            <a:ext cx="10515600" cy="1325563"/>
          </a:xfrm>
        </p:spPr>
        <p:txBody>
          <a:bodyPr>
            <a:normAutofit/>
          </a:bodyPr>
          <a:lstStyle/>
          <a:p>
            <a:pPr algn="ctr"/>
            <a:r>
              <a:rPr lang="fr-FR" sz="2800" b="1">
                <a:solidFill>
                  <a:srgbClr val="002060"/>
                </a:solidFill>
              </a:rPr>
              <a:t>III-</a:t>
            </a:r>
            <a:r>
              <a:rPr lang="fr-FR" sz="4400" b="1">
                <a:solidFill>
                  <a:srgbClr val="002060"/>
                </a:solidFill>
              </a:rPr>
              <a:t> </a:t>
            </a:r>
            <a:r>
              <a:rPr lang="fr-FR" sz="2800" b="1">
                <a:solidFill>
                  <a:srgbClr val="002060"/>
                </a:solidFill>
              </a:rPr>
              <a:t>Affaires professionnelles et évolutions réglementaires</a:t>
            </a:r>
            <a:br>
              <a:rPr lang="fr-FR" sz="4400" b="1">
                <a:solidFill>
                  <a:srgbClr val="002060"/>
                </a:solidFill>
              </a:rPr>
            </a:br>
            <a:endParaRPr lang="fr-FR" b="1">
              <a:solidFill>
                <a:srgbClr val="002060"/>
              </a:solidFill>
            </a:endParaRPr>
          </a:p>
        </p:txBody>
      </p:sp>
      <p:sp>
        <p:nvSpPr>
          <p:cNvPr id="3" name="Espace réservé du contenu 2">
            <a:extLst>
              <a:ext uri="{FF2B5EF4-FFF2-40B4-BE49-F238E27FC236}">
                <a16:creationId xmlns:a16="http://schemas.microsoft.com/office/drawing/2014/main" id="{5B584036-D6A4-4AE7-96BA-9460F8A32264}"/>
              </a:ext>
            </a:extLst>
          </p:cNvPr>
          <p:cNvSpPr>
            <a:spLocks noGrp="1"/>
          </p:cNvSpPr>
          <p:nvPr>
            <p:ph idx="1"/>
          </p:nvPr>
        </p:nvSpPr>
        <p:spPr>
          <a:xfrm>
            <a:off x="357610" y="1700982"/>
            <a:ext cx="10515600" cy="4231020"/>
          </a:xfrm>
        </p:spPr>
        <p:txBody>
          <a:bodyPr>
            <a:normAutofit/>
          </a:bodyPr>
          <a:lstStyle/>
          <a:p>
            <a:pPr marL="0" indent="0">
              <a:buNone/>
            </a:pPr>
            <a:r>
              <a:rPr lang="fr-FR" b="1" u="sng">
                <a:solidFill>
                  <a:srgbClr val="002060"/>
                </a:solidFill>
              </a:rPr>
              <a:t>Accréditation des équipes</a:t>
            </a:r>
          </a:p>
          <a:p>
            <a:pPr marL="0" indent="0">
              <a:buNone/>
            </a:pPr>
            <a:endParaRPr lang="fr-FR" sz="1800">
              <a:solidFill>
                <a:srgbClr val="002060"/>
              </a:solidFill>
            </a:endParaRPr>
          </a:p>
          <a:p>
            <a:pPr marL="0" indent="0">
              <a:buNone/>
            </a:pPr>
            <a:endParaRPr lang="fr-FR">
              <a:solidFill>
                <a:srgbClr val="002060"/>
              </a:solidFill>
            </a:endParaRPr>
          </a:p>
          <a:p>
            <a:pPr marL="0" indent="0">
              <a:buNone/>
            </a:pPr>
            <a:endParaRPr lang="fr-FR">
              <a:solidFill>
                <a:srgbClr val="002060"/>
              </a:solidFill>
            </a:endParaRPr>
          </a:p>
          <a:p>
            <a:pPr marL="0" indent="0">
              <a:buNone/>
            </a:pPr>
            <a:endParaRPr lang="fr-FR" b="1" u="sng">
              <a:solidFill>
                <a:srgbClr val="002060"/>
              </a:solidFill>
            </a:endParaRPr>
          </a:p>
          <a:p>
            <a:pPr marL="0" indent="0">
              <a:buNone/>
            </a:pPr>
            <a:endParaRPr lang="fr-FR">
              <a:solidFill>
                <a:srgbClr val="002060"/>
              </a:solidFill>
            </a:endParaRPr>
          </a:p>
        </p:txBody>
      </p:sp>
      <p:sp>
        <p:nvSpPr>
          <p:cNvPr id="4" name="Espace réservé du numéro de diapositive 3">
            <a:extLst>
              <a:ext uri="{FF2B5EF4-FFF2-40B4-BE49-F238E27FC236}">
                <a16:creationId xmlns:a16="http://schemas.microsoft.com/office/drawing/2014/main" id="{975765F3-7DC9-4109-B2DE-9E0F585FEA42}"/>
              </a:ext>
            </a:extLst>
          </p:cNvPr>
          <p:cNvSpPr>
            <a:spLocks noGrp="1"/>
          </p:cNvSpPr>
          <p:nvPr>
            <p:ph type="sldNum" sz="quarter" idx="12"/>
          </p:nvPr>
        </p:nvSpPr>
        <p:spPr/>
        <p:txBody>
          <a:bodyPr/>
          <a:lstStyle/>
          <a:p>
            <a:fld id="{47057AB8-1525-4182-B43F-4FC82605D65D}" type="slidenum">
              <a:rPr lang="fr-FR" smtClean="0"/>
              <a:t>24</a:t>
            </a:fld>
            <a:endParaRPr lang="fr-FR"/>
          </a:p>
        </p:txBody>
      </p:sp>
      <p:pic>
        <p:nvPicPr>
          <p:cNvPr id="6" name="Image 5">
            <a:extLst>
              <a:ext uri="{FF2B5EF4-FFF2-40B4-BE49-F238E27FC236}">
                <a16:creationId xmlns:a16="http://schemas.microsoft.com/office/drawing/2014/main" id="{5345B4AD-0CFE-4F26-A81D-ABF1C421F561}"/>
              </a:ext>
            </a:extLst>
          </p:cNvPr>
          <p:cNvPicPr>
            <a:picLocks noChangeAspect="1"/>
          </p:cNvPicPr>
          <p:nvPr/>
        </p:nvPicPr>
        <p:blipFill>
          <a:blip r:embed="rId2"/>
          <a:stretch>
            <a:fillRect/>
          </a:stretch>
        </p:blipFill>
        <p:spPr>
          <a:xfrm>
            <a:off x="2546556" y="2182760"/>
            <a:ext cx="8433618" cy="4648761"/>
          </a:xfrm>
          <a:prstGeom prst="rect">
            <a:avLst/>
          </a:prstGeom>
        </p:spPr>
      </p:pic>
    </p:spTree>
    <p:extLst>
      <p:ext uri="{BB962C8B-B14F-4D97-AF65-F5344CB8AC3E}">
        <p14:creationId xmlns:p14="http://schemas.microsoft.com/office/powerpoint/2010/main" val="14994744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B79E8-A8E7-4C1B-B2A0-3CABFD27789B}"/>
              </a:ext>
            </a:extLst>
          </p:cNvPr>
          <p:cNvSpPr>
            <a:spLocks noGrp="1"/>
          </p:cNvSpPr>
          <p:nvPr>
            <p:ph type="title"/>
          </p:nvPr>
        </p:nvSpPr>
        <p:spPr>
          <a:xfrm>
            <a:off x="464573" y="1071075"/>
            <a:ext cx="10515600" cy="1325563"/>
          </a:xfrm>
        </p:spPr>
        <p:txBody>
          <a:bodyPr>
            <a:normAutofit/>
          </a:bodyPr>
          <a:lstStyle/>
          <a:p>
            <a:pPr algn="ctr"/>
            <a:r>
              <a:rPr lang="fr-FR" sz="2800" b="1">
                <a:solidFill>
                  <a:srgbClr val="002060"/>
                </a:solidFill>
              </a:rPr>
              <a:t>III-</a:t>
            </a:r>
            <a:r>
              <a:rPr lang="fr-FR" sz="4400" b="1">
                <a:solidFill>
                  <a:srgbClr val="002060"/>
                </a:solidFill>
              </a:rPr>
              <a:t> </a:t>
            </a:r>
            <a:r>
              <a:rPr lang="fr-FR" sz="2800" b="1">
                <a:solidFill>
                  <a:srgbClr val="002060"/>
                </a:solidFill>
              </a:rPr>
              <a:t>Affaires professionnelles et évolutions réglementaires</a:t>
            </a:r>
            <a:br>
              <a:rPr lang="fr-FR" sz="4400" b="1">
                <a:solidFill>
                  <a:srgbClr val="002060"/>
                </a:solidFill>
              </a:rPr>
            </a:br>
            <a:endParaRPr lang="fr-FR" b="1">
              <a:solidFill>
                <a:srgbClr val="002060"/>
              </a:solidFill>
            </a:endParaRPr>
          </a:p>
        </p:txBody>
      </p:sp>
      <p:sp>
        <p:nvSpPr>
          <p:cNvPr id="3" name="Espace réservé du contenu 2">
            <a:extLst>
              <a:ext uri="{FF2B5EF4-FFF2-40B4-BE49-F238E27FC236}">
                <a16:creationId xmlns:a16="http://schemas.microsoft.com/office/drawing/2014/main" id="{5B584036-D6A4-4AE7-96BA-9460F8A32264}"/>
              </a:ext>
            </a:extLst>
          </p:cNvPr>
          <p:cNvSpPr>
            <a:spLocks noGrp="1"/>
          </p:cNvSpPr>
          <p:nvPr>
            <p:ph idx="1"/>
          </p:nvPr>
        </p:nvSpPr>
        <p:spPr>
          <a:xfrm>
            <a:off x="357610" y="1700982"/>
            <a:ext cx="10515600" cy="4231020"/>
          </a:xfrm>
        </p:spPr>
        <p:txBody>
          <a:bodyPr>
            <a:normAutofit/>
          </a:bodyPr>
          <a:lstStyle/>
          <a:p>
            <a:pPr marL="0" indent="0">
              <a:buNone/>
            </a:pPr>
            <a:r>
              <a:rPr lang="fr-FR" b="1" u="sng">
                <a:solidFill>
                  <a:srgbClr val="002060"/>
                </a:solidFill>
              </a:rPr>
              <a:t>Accréditation des équipes</a:t>
            </a:r>
          </a:p>
          <a:p>
            <a:pPr marL="0" indent="0">
              <a:buNone/>
            </a:pPr>
            <a:endParaRPr lang="fr-FR" sz="1800">
              <a:solidFill>
                <a:srgbClr val="002060"/>
              </a:solidFill>
            </a:endParaRPr>
          </a:p>
          <a:p>
            <a:pPr marL="0" indent="0">
              <a:buNone/>
            </a:pPr>
            <a:endParaRPr lang="fr-FR">
              <a:solidFill>
                <a:srgbClr val="002060"/>
              </a:solidFill>
            </a:endParaRPr>
          </a:p>
          <a:p>
            <a:pPr marL="0" indent="0">
              <a:buNone/>
            </a:pPr>
            <a:endParaRPr lang="fr-FR">
              <a:solidFill>
                <a:srgbClr val="002060"/>
              </a:solidFill>
            </a:endParaRPr>
          </a:p>
          <a:p>
            <a:pPr marL="0" indent="0">
              <a:buNone/>
            </a:pPr>
            <a:endParaRPr lang="fr-FR" b="1" u="sng">
              <a:solidFill>
                <a:srgbClr val="002060"/>
              </a:solidFill>
            </a:endParaRPr>
          </a:p>
          <a:p>
            <a:pPr marL="0" indent="0">
              <a:buNone/>
            </a:pPr>
            <a:endParaRPr lang="fr-FR">
              <a:solidFill>
                <a:srgbClr val="002060"/>
              </a:solidFill>
            </a:endParaRPr>
          </a:p>
        </p:txBody>
      </p:sp>
      <p:sp>
        <p:nvSpPr>
          <p:cNvPr id="4" name="Espace réservé du numéro de diapositive 3">
            <a:extLst>
              <a:ext uri="{FF2B5EF4-FFF2-40B4-BE49-F238E27FC236}">
                <a16:creationId xmlns:a16="http://schemas.microsoft.com/office/drawing/2014/main" id="{975765F3-7DC9-4109-B2DE-9E0F585FEA42}"/>
              </a:ext>
            </a:extLst>
          </p:cNvPr>
          <p:cNvSpPr>
            <a:spLocks noGrp="1"/>
          </p:cNvSpPr>
          <p:nvPr>
            <p:ph type="sldNum" sz="quarter" idx="12"/>
          </p:nvPr>
        </p:nvSpPr>
        <p:spPr/>
        <p:txBody>
          <a:bodyPr/>
          <a:lstStyle/>
          <a:p>
            <a:fld id="{47057AB8-1525-4182-B43F-4FC82605D65D}" type="slidenum">
              <a:rPr lang="fr-FR" smtClean="0"/>
              <a:t>25</a:t>
            </a:fld>
            <a:endParaRPr lang="fr-FR"/>
          </a:p>
        </p:txBody>
      </p:sp>
      <p:pic>
        <p:nvPicPr>
          <p:cNvPr id="7" name="Image 6">
            <a:extLst>
              <a:ext uri="{FF2B5EF4-FFF2-40B4-BE49-F238E27FC236}">
                <a16:creationId xmlns:a16="http://schemas.microsoft.com/office/drawing/2014/main" id="{D9287314-56D7-4DE7-8E5F-8729C41F05BC}"/>
              </a:ext>
            </a:extLst>
          </p:cNvPr>
          <p:cNvPicPr>
            <a:picLocks noChangeAspect="1"/>
          </p:cNvPicPr>
          <p:nvPr/>
        </p:nvPicPr>
        <p:blipFill>
          <a:blip r:embed="rId2"/>
          <a:stretch>
            <a:fillRect/>
          </a:stretch>
        </p:blipFill>
        <p:spPr>
          <a:xfrm>
            <a:off x="3067665" y="2251587"/>
            <a:ext cx="8286136" cy="4527712"/>
          </a:xfrm>
          <a:prstGeom prst="rect">
            <a:avLst/>
          </a:prstGeom>
        </p:spPr>
      </p:pic>
    </p:spTree>
    <p:extLst>
      <p:ext uri="{BB962C8B-B14F-4D97-AF65-F5344CB8AC3E}">
        <p14:creationId xmlns:p14="http://schemas.microsoft.com/office/powerpoint/2010/main" val="3424180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B79E8-A8E7-4C1B-B2A0-3CABFD27789B}"/>
              </a:ext>
            </a:extLst>
          </p:cNvPr>
          <p:cNvSpPr>
            <a:spLocks noGrp="1"/>
          </p:cNvSpPr>
          <p:nvPr>
            <p:ph type="title"/>
          </p:nvPr>
        </p:nvSpPr>
        <p:spPr>
          <a:xfrm>
            <a:off x="464573" y="1071075"/>
            <a:ext cx="10515600" cy="1325563"/>
          </a:xfrm>
        </p:spPr>
        <p:txBody>
          <a:bodyPr>
            <a:normAutofit/>
          </a:bodyPr>
          <a:lstStyle/>
          <a:p>
            <a:pPr algn="ctr"/>
            <a:r>
              <a:rPr lang="fr-FR" sz="2800" b="1">
                <a:solidFill>
                  <a:srgbClr val="002060"/>
                </a:solidFill>
              </a:rPr>
              <a:t>III-</a:t>
            </a:r>
            <a:r>
              <a:rPr lang="fr-FR" sz="4400" b="1">
                <a:solidFill>
                  <a:srgbClr val="002060"/>
                </a:solidFill>
              </a:rPr>
              <a:t> </a:t>
            </a:r>
            <a:r>
              <a:rPr lang="fr-FR" sz="2800" b="1">
                <a:solidFill>
                  <a:srgbClr val="002060"/>
                </a:solidFill>
              </a:rPr>
              <a:t>Affaires professionnelles et évolutions réglementaires</a:t>
            </a:r>
            <a:br>
              <a:rPr lang="fr-FR" sz="4400" b="1">
                <a:solidFill>
                  <a:srgbClr val="002060"/>
                </a:solidFill>
              </a:rPr>
            </a:br>
            <a:endParaRPr lang="fr-FR" b="1">
              <a:solidFill>
                <a:srgbClr val="002060"/>
              </a:solidFill>
            </a:endParaRPr>
          </a:p>
        </p:txBody>
      </p:sp>
      <p:sp>
        <p:nvSpPr>
          <p:cNvPr id="3" name="Espace réservé du contenu 2">
            <a:extLst>
              <a:ext uri="{FF2B5EF4-FFF2-40B4-BE49-F238E27FC236}">
                <a16:creationId xmlns:a16="http://schemas.microsoft.com/office/drawing/2014/main" id="{5B584036-D6A4-4AE7-96BA-9460F8A32264}"/>
              </a:ext>
            </a:extLst>
          </p:cNvPr>
          <p:cNvSpPr>
            <a:spLocks noGrp="1"/>
          </p:cNvSpPr>
          <p:nvPr>
            <p:ph idx="1"/>
          </p:nvPr>
        </p:nvSpPr>
        <p:spPr>
          <a:xfrm>
            <a:off x="357610" y="1700982"/>
            <a:ext cx="10515600" cy="4231020"/>
          </a:xfrm>
        </p:spPr>
        <p:txBody>
          <a:bodyPr>
            <a:normAutofit/>
          </a:bodyPr>
          <a:lstStyle/>
          <a:p>
            <a:pPr marL="0" indent="0">
              <a:buNone/>
            </a:pPr>
            <a:r>
              <a:rPr lang="fr-FR" b="1" u="sng">
                <a:solidFill>
                  <a:srgbClr val="002060"/>
                </a:solidFill>
              </a:rPr>
              <a:t>Accréditation des équipes</a:t>
            </a:r>
          </a:p>
          <a:p>
            <a:pPr marL="0" indent="0">
              <a:buNone/>
            </a:pPr>
            <a:endParaRPr lang="fr-FR" sz="1800">
              <a:solidFill>
                <a:srgbClr val="002060"/>
              </a:solidFill>
            </a:endParaRPr>
          </a:p>
          <a:p>
            <a:pPr marL="0" indent="0">
              <a:buNone/>
            </a:pPr>
            <a:endParaRPr lang="fr-FR">
              <a:solidFill>
                <a:srgbClr val="002060"/>
              </a:solidFill>
            </a:endParaRPr>
          </a:p>
          <a:p>
            <a:pPr marL="0" indent="0">
              <a:buNone/>
            </a:pPr>
            <a:endParaRPr lang="fr-FR">
              <a:solidFill>
                <a:srgbClr val="002060"/>
              </a:solidFill>
            </a:endParaRPr>
          </a:p>
          <a:p>
            <a:pPr marL="0" indent="0">
              <a:buNone/>
            </a:pPr>
            <a:endParaRPr lang="fr-FR" b="1" u="sng">
              <a:solidFill>
                <a:srgbClr val="002060"/>
              </a:solidFill>
            </a:endParaRPr>
          </a:p>
          <a:p>
            <a:pPr marL="0" indent="0">
              <a:buNone/>
            </a:pPr>
            <a:endParaRPr lang="fr-FR">
              <a:solidFill>
                <a:srgbClr val="002060"/>
              </a:solidFill>
            </a:endParaRPr>
          </a:p>
        </p:txBody>
      </p:sp>
      <p:sp>
        <p:nvSpPr>
          <p:cNvPr id="4" name="Espace réservé du numéro de diapositive 3">
            <a:extLst>
              <a:ext uri="{FF2B5EF4-FFF2-40B4-BE49-F238E27FC236}">
                <a16:creationId xmlns:a16="http://schemas.microsoft.com/office/drawing/2014/main" id="{975765F3-7DC9-4109-B2DE-9E0F585FEA42}"/>
              </a:ext>
            </a:extLst>
          </p:cNvPr>
          <p:cNvSpPr>
            <a:spLocks noGrp="1"/>
          </p:cNvSpPr>
          <p:nvPr>
            <p:ph type="sldNum" sz="quarter" idx="12"/>
          </p:nvPr>
        </p:nvSpPr>
        <p:spPr/>
        <p:txBody>
          <a:bodyPr/>
          <a:lstStyle/>
          <a:p>
            <a:fld id="{47057AB8-1525-4182-B43F-4FC82605D65D}" type="slidenum">
              <a:rPr lang="fr-FR" smtClean="0"/>
              <a:t>26</a:t>
            </a:fld>
            <a:endParaRPr lang="fr-FR"/>
          </a:p>
        </p:txBody>
      </p:sp>
      <p:pic>
        <p:nvPicPr>
          <p:cNvPr id="6" name="Image 5">
            <a:extLst>
              <a:ext uri="{FF2B5EF4-FFF2-40B4-BE49-F238E27FC236}">
                <a16:creationId xmlns:a16="http://schemas.microsoft.com/office/drawing/2014/main" id="{6801229B-476B-4F26-8A0F-AEC54D06D6A7}"/>
              </a:ext>
            </a:extLst>
          </p:cNvPr>
          <p:cNvPicPr>
            <a:picLocks noChangeAspect="1"/>
          </p:cNvPicPr>
          <p:nvPr/>
        </p:nvPicPr>
        <p:blipFill>
          <a:blip r:embed="rId2"/>
          <a:stretch>
            <a:fillRect/>
          </a:stretch>
        </p:blipFill>
        <p:spPr>
          <a:xfrm>
            <a:off x="3132745" y="2172931"/>
            <a:ext cx="8701645" cy="4685069"/>
          </a:xfrm>
          <a:prstGeom prst="rect">
            <a:avLst/>
          </a:prstGeom>
        </p:spPr>
      </p:pic>
    </p:spTree>
    <p:extLst>
      <p:ext uri="{BB962C8B-B14F-4D97-AF65-F5344CB8AC3E}">
        <p14:creationId xmlns:p14="http://schemas.microsoft.com/office/powerpoint/2010/main" val="8989748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B79E8-A8E7-4C1B-B2A0-3CABFD27789B}"/>
              </a:ext>
            </a:extLst>
          </p:cNvPr>
          <p:cNvSpPr>
            <a:spLocks noGrp="1"/>
          </p:cNvSpPr>
          <p:nvPr>
            <p:ph type="title"/>
          </p:nvPr>
        </p:nvSpPr>
        <p:spPr>
          <a:xfrm>
            <a:off x="464573" y="1071075"/>
            <a:ext cx="10515600" cy="1325563"/>
          </a:xfrm>
        </p:spPr>
        <p:txBody>
          <a:bodyPr>
            <a:normAutofit/>
          </a:bodyPr>
          <a:lstStyle/>
          <a:p>
            <a:pPr algn="ctr"/>
            <a:r>
              <a:rPr lang="fr-FR" sz="2800" b="1">
                <a:solidFill>
                  <a:srgbClr val="002060"/>
                </a:solidFill>
              </a:rPr>
              <a:t>III-</a:t>
            </a:r>
            <a:r>
              <a:rPr lang="fr-FR" sz="4400" b="1">
                <a:solidFill>
                  <a:srgbClr val="002060"/>
                </a:solidFill>
              </a:rPr>
              <a:t> </a:t>
            </a:r>
            <a:r>
              <a:rPr lang="fr-FR" sz="2800" b="1">
                <a:solidFill>
                  <a:srgbClr val="002060"/>
                </a:solidFill>
              </a:rPr>
              <a:t>Affaires professionnelles et évolutions réglementaires</a:t>
            </a:r>
            <a:br>
              <a:rPr lang="fr-FR" sz="4400" b="1">
                <a:solidFill>
                  <a:srgbClr val="002060"/>
                </a:solidFill>
              </a:rPr>
            </a:br>
            <a:endParaRPr lang="fr-FR" b="1">
              <a:solidFill>
                <a:srgbClr val="002060"/>
              </a:solidFill>
            </a:endParaRPr>
          </a:p>
        </p:txBody>
      </p:sp>
      <p:sp>
        <p:nvSpPr>
          <p:cNvPr id="3" name="Espace réservé du contenu 2">
            <a:extLst>
              <a:ext uri="{FF2B5EF4-FFF2-40B4-BE49-F238E27FC236}">
                <a16:creationId xmlns:a16="http://schemas.microsoft.com/office/drawing/2014/main" id="{5B584036-D6A4-4AE7-96BA-9460F8A32264}"/>
              </a:ext>
            </a:extLst>
          </p:cNvPr>
          <p:cNvSpPr>
            <a:spLocks noGrp="1"/>
          </p:cNvSpPr>
          <p:nvPr>
            <p:ph idx="1"/>
          </p:nvPr>
        </p:nvSpPr>
        <p:spPr>
          <a:xfrm>
            <a:off x="357610" y="1700982"/>
            <a:ext cx="10515600" cy="4231020"/>
          </a:xfrm>
        </p:spPr>
        <p:txBody>
          <a:bodyPr>
            <a:normAutofit/>
          </a:bodyPr>
          <a:lstStyle/>
          <a:p>
            <a:pPr marL="0" indent="0">
              <a:buNone/>
            </a:pPr>
            <a:r>
              <a:rPr lang="fr-FR" b="1" u="sng">
                <a:solidFill>
                  <a:srgbClr val="002060"/>
                </a:solidFill>
              </a:rPr>
              <a:t>Accréditation des équipes</a:t>
            </a:r>
          </a:p>
          <a:p>
            <a:pPr marL="0" indent="0">
              <a:buNone/>
            </a:pPr>
            <a:endParaRPr lang="fr-FR" sz="1800">
              <a:solidFill>
                <a:srgbClr val="002060"/>
              </a:solidFill>
            </a:endParaRPr>
          </a:p>
          <a:p>
            <a:pPr marL="0" indent="0">
              <a:buNone/>
            </a:pPr>
            <a:endParaRPr lang="fr-FR">
              <a:solidFill>
                <a:srgbClr val="002060"/>
              </a:solidFill>
            </a:endParaRPr>
          </a:p>
          <a:p>
            <a:pPr marL="0" indent="0">
              <a:buNone/>
            </a:pPr>
            <a:endParaRPr lang="fr-FR">
              <a:solidFill>
                <a:srgbClr val="002060"/>
              </a:solidFill>
            </a:endParaRPr>
          </a:p>
          <a:p>
            <a:pPr marL="0" indent="0">
              <a:buNone/>
            </a:pPr>
            <a:endParaRPr lang="fr-FR" b="1" u="sng">
              <a:solidFill>
                <a:srgbClr val="002060"/>
              </a:solidFill>
            </a:endParaRPr>
          </a:p>
          <a:p>
            <a:pPr marL="0" indent="0">
              <a:buNone/>
            </a:pPr>
            <a:endParaRPr lang="fr-FR">
              <a:solidFill>
                <a:srgbClr val="002060"/>
              </a:solidFill>
            </a:endParaRPr>
          </a:p>
        </p:txBody>
      </p:sp>
      <p:sp>
        <p:nvSpPr>
          <p:cNvPr id="4" name="Espace réservé du numéro de diapositive 3">
            <a:extLst>
              <a:ext uri="{FF2B5EF4-FFF2-40B4-BE49-F238E27FC236}">
                <a16:creationId xmlns:a16="http://schemas.microsoft.com/office/drawing/2014/main" id="{975765F3-7DC9-4109-B2DE-9E0F585FEA42}"/>
              </a:ext>
            </a:extLst>
          </p:cNvPr>
          <p:cNvSpPr>
            <a:spLocks noGrp="1"/>
          </p:cNvSpPr>
          <p:nvPr>
            <p:ph type="sldNum" sz="quarter" idx="12"/>
          </p:nvPr>
        </p:nvSpPr>
        <p:spPr/>
        <p:txBody>
          <a:bodyPr/>
          <a:lstStyle/>
          <a:p>
            <a:fld id="{47057AB8-1525-4182-B43F-4FC82605D65D}" type="slidenum">
              <a:rPr lang="fr-FR" smtClean="0"/>
              <a:t>27</a:t>
            </a:fld>
            <a:endParaRPr lang="fr-FR"/>
          </a:p>
        </p:txBody>
      </p:sp>
      <p:pic>
        <p:nvPicPr>
          <p:cNvPr id="7" name="Image 6">
            <a:extLst>
              <a:ext uri="{FF2B5EF4-FFF2-40B4-BE49-F238E27FC236}">
                <a16:creationId xmlns:a16="http://schemas.microsoft.com/office/drawing/2014/main" id="{0B922015-82F0-4E46-A10B-8A5E42B4EEE4}"/>
              </a:ext>
            </a:extLst>
          </p:cNvPr>
          <p:cNvPicPr>
            <a:picLocks noChangeAspect="1"/>
          </p:cNvPicPr>
          <p:nvPr/>
        </p:nvPicPr>
        <p:blipFill>
          <a:blip r:embed="rId2"/>
          <a:stretch>
            <a:fillRect/>
          </a:stretch>
        </p:blipFill>
        <p:spPr>
          <a:xfrm>
            <a:off x="2477727" y="2121969"/>
            <a:ext cx="8876073" cy="4678788"/>
          </a:xfrm>
          <a:prstGeom prst="rect">
            <a:avLst/>
          </a:prstGeom>
        </p:spPr>
      </p:pic>
    </p:spTree>
    <p:extLst>
      <p:ext uri="{BB962C8B-B14F-4D97-AF65-F5344CB8AC3E}">
        <p14:creationId xmlns:p14="http://schemas.microsoft.com/office/powerpoint/2010/main" val="38716118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0" name="Rectangle 37">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39">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41">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43">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9C2C73E-DD3F-8E0E-93A7-D8531D7F3391}"/>
              </a:ext>
            </a:extLst>
          </p:cNvPr>
          <p:cNvSpPr>
            <a:spLocks noGrp="1"/>
          </p:cNvSpPr>
          <p:nvPr>
            <p:ph type="ctrTitle"/>
          </p:nvPr>
        </p:nvSpPr>
        <p:spPr>
          <a:xfrm>
            <a:off x="699714" y="5490971"/>
            <a:ext cx="6962072" cy="1159200"/>
          </a:xfrm>
        </p:spPr>
        <p:txBody>
          <a:bodyPr anchor="ctr">
            <a:normAutofit/>
          </a:bodyPr>
          <a:lstStyle/>
          <a:p>
            <a:pPr algn="l"/>
            <a:r>
              <a:rPr lang="fr-FR" sz="4000">
                <a:solidFill>
                  <a:srgbClr val="FFFFFF"/>
                </a:solidFill>
                <a:latin typeface="ADLaM Display" panose="02010000000000000000" pitchFamily="2" charset="0"/>
                <a:ea typeface="ADLaM Display" panose="02010000000000000000" pitchFamily="2" charset="0"/>
                <a:cs typeface="ADLaM Display" panose="02010000000000000000" pitchFamily="2" charset="0"/>
              </a:rPr>
              <a:t> FIN</a:t>
            </a:r>
          </a:p>
        </p:txBody>
      </p:sp>
      <p:sp>
        <p:nvSpPr>
          <p:cNvPr id="10" name="ZoneTexte 9">
            <a:extLst>
              <a:ext uri="{FF2B5EF4-FFF2-40B4-BE49-F238E27FC236}">
                <a16:creationId xmlns:a16="http://schemas.microsoft.com/office/drawing/2014/main" id="{F623E00E-0857-3172-D66D-EDD50039EBC6}"/>
              </a:ext>
            </a:extLst>
          </p:cNvPr>
          <p:cNvSpPr txBox="1"/>
          <p:nvPr/>
        </p:nvSpPr>
        <p:spPr>
          <a:xfrm>
            <a:off x="699714" y="2078948"/>
            <a:ext cx="7415582" cy="369332"/>
          </a:xfrm>
          <a:prstGeom prst="rect">
            <a:avLst/>
          </a:prstGeom>
          <a:noFill/>
        </p:spPr>
        <p:txBody>
          <a:bodyPr wrap="square" rtlCol="0">
            <a:spAutoFit/>
          </a:bodyPr>
          <a:lstStyle/>
          <a:p>
            <a:pPr>
              <a:spcAft>
                <a:spcPts val="600"/>
              </a:spcAft>
            </a:pPr>
            <a:r>
              <a:rPr lang="fr-FR">
                <a:latin typeface="Gill Sans MT" panose="020B0502020104020203" pitchFamily="34" charset="0"/>
                <a:ea typeface="ADLaM Display" panose="020F0502020204030204" pitchFamily="2" charset="0"/>
                <a:cs typeface="Times New Roman" panose="02020603050405020304" pitchFamily="18" charset="0"/>
              </a:rPr>
              <a:t>  </a:t>
            </a:r>
          </a:p>
        </p:txBody>
      </p:sp>
      <p:sp>
        <p:nvSpPr>
          <p:cNvPr id="34" name="Titre 1">
            <a:extLst>
              <a:ext uri="{FF2B5EF4-FFF2-40B4-BE49-F238E27FC236}">
                <a16:creationId xmlns:a16="http://schemas.microsoft.com/office/drawing/2014/main" id="{11FA073B-62A1-C6B8-F92F-51B5CB8B099C}"/>
              </a:ext>
            </a:extLst>
          </p:cNvPr>
          <p:cNvSpPr txBox="1">
            <a:spLocks/>
          </p:cNvSpPr>
          <p:nvPr/>
        </p:nvSpPr>
        <p:spPr>
          <a:xfrm>
            <a:off x="485776" y="1871663"/>
            <a:ext cx="11106992" cy="695361"/>
          </a:xfrm>
          <a:prstGeom prst="rect">
            <a:avLst/>
          </a:prstGeom>
          <a:effectLst/>
        </p:spPr>
        <p:txBody>
          <a:bodyPr vert="horz" lIns="91440" tIns="45720" rIns="91440" bIns="45720" rtlCol="0" anchor="b">
            <a:normAutofit/>
          </a:bodyPr>
          <a:lstStyle>
            <a:lvl1pPr algn="l" defTabSz="457200" rtl="0" eaLnBrk="1" latinLnBrk="0" hangingPunct="1">
              <a:spcBef>
                <a:spcPct val="0"/>
              </a:spcBef>
              <a:buNone/>
              <a:defRPr sz="3600" b="0" kern="1200" cap="all">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fr-FR" sz="3200" b="0" i="0" u="none" strike="noStrike" kern="1200" cap="all" spc="0" normalizeH="0" baseline="0" noProof="0">
              <a:ln>
                <a:noFill/>
              </a:ln>
              <a:solidFill>
                <a:schemeClr val="tx1"/>
              </a:solidFill>
              <a:effectLst/>
              <a:uLnTx/>
              <a:uFillTx/>
              <a:latin typeface="Aharoni" panose="020F0502020204030204" pitchFamily="2" charset="-79"/>
              <a:ea typeface="STHupo" panose="020B0503020204020204" pitchFamily="2" charset="-122"/>
              <a:cs typeface="Aharoni" panose="020F0502020204030204" pitchFamily="2" charset="-79"/>
            </a:endParaRPr>
          </a:p>
        </p:txBody>
      </p:sp>
      <p:sp>
        <p:nvSpPr>
          <p:cNvPr id="55" name="Sous-titre 3">
            <a:extLst>
              <a:ext uri="{FF2B5EF4-FFF2-40B4-BE49-F238E27FC236}">
                <a16:creationId xmlns:a16="http://schemas.microsoft.com/office/drawing/2014/main" id="{1AD914AC-AEAD-FB18-1BE8-5E2110C0EAF9}"/>
              </a:ext>
            </a:extLst>
          </p:cNvPr>
          <p:cNvSpPr txBox="1">
            <a:spLocks/>
          </p:cNvSpPr>
          <p:nvPr/>
        </p:nvSpPr>
        <p:spPr>
          <a:xfrm>
            <a:off x="673548" y="2774852"/>
            <a:ext cx="10844891" cy="563283"/>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cap="all">
                <a:solidFill>
                  <a:schemeClr val="accent2"/>
                </a:solidFill>
                <a:latin typeface="+mn-lt"/>
                <a:ea typeface="+mn-ea"/>
                <a:cs typeface="+mn-cs"/>
              </a:defRPr>
            </a:lvl1pPr>
            <a:lvl2pPr marL="457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pPr marL="0" marR="0" lvl="0" indent="0" algn="l" defTabSz="457200" rtl="0" eaLnBrk="1" fontAlgn="auto" latinLnBrk="0" hangingPunct="1">
              <a:lnSpc>
                <a:spcPct val="100000"/>
              </a:lnSpc>
              <a:spcBef>
                <a:spcPts val="20"/>
              </a:spcBef>
              <a:spcAft>
                <a:spcPts val="600"/>
              </a:spcAft>
              <a:buClr>
                <a:srgbClr val="4590B8"/>
              </a:buClr>
              <a:buSzPct val="92000"/>
              <a:buFont typeface="Wingdings 2" panose="05020102010507070707" pitchFamily="18" charset="2"/>
              <a:buNone/>
              <a:tabLst/>
              <a:defRPr/>
            </a:pPr>
            <a:endParaRPr lang="fr-FR">
              <a:solidFill>
                <a:srgbClr val="4590B8"/>
              </a:solidFill>
              <a:latin typeface="Gill Sans MT" panose="020B0502020104020203"/>
            </a:endParaRPr>
          </a:p>
        </p:txBody>
      </p:sp>
    </p:spTree>
    <p:extLst>
      <p:ext uri="{BB962C8B-B14F-4D97-AF65-F5344CB8AC3E}">
        <p14:creationId xmlns:p14="http://schemas.microsoft.com/office/powerpoint/2010/main" val="208371812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03E2DDFE222E44834F8E6958610D3E" ma:contentTypeVersion="12" ma:contentTypeDescription="Crée un document." ma:contentTypeScope="" ma:versionID="6a86606f4522237a18b8ec303be74bf3">
  <xsd:schema xmlns:xsd="http://www.w3.org/2001/XMLSchema" xmlns:xs="http://www.w3.org/2001/XMLSchema" xmlns:p="http://schemas.microsoft.com/office/2006/metadata/properties" xmlns:ns2="42fc80ab-37a2-4469-905f-c0c2a0f61f44" xmlns:ns3="5849ec2d-06dd-4db5-9d64-1315ff464249" targetNamespace="http://schemas.microsoft.com/office/2006/metadata/properties" ma:root="true" ma:fieldsID="9bbde1b71db1db9bc640891a7d165e23" ns2:_="" ns3:_="">
    <xsd:import namespace="42fc80ab-37a2-4469-905f-c0c2a0f61f44"/>
    <xsd:import namespace="5849ec2d-06dd-4db5-9d64-1315ff46424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fc80ab-37a2-4469-905f-c0c2a0f61f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alises d’images" ma:readOnly="false" ma:fieldId="{5cf76f15-5ced-4ddc-b409-7134ff3c332f}" ma:taxonomyMulti="true" ma:sspId="f0d323a9-f738-49df-808b-b7f7b5b9788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49ec2d-06dd-4db5-9d64-1315ff46424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2f16d234-c073-4b72-9d21-33ba24194991}" ma:internalName="TaxCatchAll" ma:showField="CatchAllData" ma:web="5849ec2d-06dd-4db5-9d64-1315ff46424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2fc80ab-37a2-4469-905f-c0c2a0f61f44">
      <Terms xmlns="http://schemas.microsoft.com/office/infopath/2007/PartnerControls"/>
    </lcf76f155ced4ddcb4097134ff3c332f>
    <TaxCatchAll xmlns="5849ec2d-06dd-4db5-9d64-1315ff464249" xsi:nil="true"/>
  </documentManagement>
</p:properties>
</file>

<file path=customXml/itemProps1.xml><?xml version="1.0" encoding="utf-8"?>
<ds:datastoreItem xmlns:ds="http://schemas.openxmlformats.org/officeDocument/2006/customXml" ds:itemID="{3F6D6B80-AB70-4207-B735-4D9023B3EB74}">
  <ds:schemaRefs>
    <ds:schemaRef ds:uri="42fc80ab-37a2-4469-905f-c0c2a0f61f44"/>
    <ds:schemaRef ds:uri="5849ec2d-06dd-4db5-9d64-1315ff46424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7172CC0-F671-424D-9712-06C2A5A1D021}">
  <ds:schemaRefs>
    <ds:schemaRef ds:uri="http://schemas.microsoft.com/sharepoint/v3/contenttype/forms"/>
  </ds:schemaRefs>
</ds:datastoreItem>
</file>

<file path=customXml/itemProps3.xml><?xml version="1.0" encoding="utf-8"?>
<ds:datastoreItem xmlns:ds="http://schemas.openxmlformats.org/officeDocument/2006/customXml" ds:itemID="{551EEABA-1FB2-4FD4-96E3-BAAAC92F33A0}">
  <ds:schemaRefs>
    <ds:schemaRef ds:uri="5849ec2d-06dd-4db5-9d64-1315ff464249"/>
    <ds:schemaRef ds:uri="http://schemas.microsoft.com/office/2006/documentManagement/types"/>
    <ds:schemaRef ds:uri="http://purl.org/dc/dcmitype/"/>
    <ds:schemaRef ds:uri="http://purl.org/dc/elements/1.1/"/>
    <ds:schemaRef ds:uri="http://schemas.microsoft.com/office/2006/metadata/properties"/>
    <ds:schemaRef ds:uri="http://www.w3.org/XML/1998/namespace"/>
    <ds:schemaRef ds:uri="http://schemas.openxmlformats.org/package/2006/metadata/core-properties"/>
    <ds:schemaRef ds:uri="http://schemas.microsoft.com/office/infopath/2007/PartnerControls"/>
    <ds:schemaRef ds:uri="42fc80ab-37a2-4469-905f-c0c2a0f61f44"/>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41024</TotalTime>
  <Words>2097</Words>
  <Application>Microsoft Office PowerPoint</Application>
  <PresentationFormat>Grand écran</PresentationFormat>
  <Paragraphs>256</Paragraphs>
  <Slides>28</Slides>
  <Notes>1</Notes>
  <HiddenSlides>0</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28</vt:i4>
      </vt:variant>
    </vt:vector>
  </HeadingPairs>
  <TitlesOfParts>
    <vt:vector size="42" baseType="lpstr">
      <vt:lpstr>ADLaM Display</vt:lpstr>
      <vt:lpstr>Aharoni</vt:lpstr>
      <vt:lpstr>Arial</vt:lpstr>
      <vt:lpstr>Calibri</vt:lpstr>
      <vt:lpstr>Calibri Light</vt:lpstr>
      <vt:lpstr>Cavolini</vt:lpstr>
      <vt:lpstr>Courier New</vt:lpstr>
      <vt:lpstr>Franklin Gothic Demi</vt:lpstr>
      <vt:lpstr>Georgia Pro Semibold</vt:lpstr>
      <vt:lpstr>Gill Sans MT</vt:lpstr>
      <vt:lpstr>Wingdings</vt:lpstr>
      <vt:lpstr>Wingdings 2</vt:lpstr>
      <vt:lpstr>YACkoOF0Xck 0</vt:lpstr>
      <vt:lpstr>Thème Office</vt:lpstr>
      <vt:lpstr>Présentation PowerPoint</vt:lpstr>
      <vt:lpstr>SOMMAIRE</vt:lpstr>
      <vt:lpstr>I- Le mot du Président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II- L’association </vt:lpstr>
      <vt:lpstr>II- L’association L’ODPC-RIM en Action - DPC  </vt:lpstr>
      <vt:lpstr>II- L’association </vt:lpstr>
      <vt:lpstr>II- L’association </vt:lpstr>
      <vt:lpstr>II- L’association </vt:lpstr>
      <vt:lpstr>II- L’association </vt:lpstr>
      <vt:lpstr>II- L’association </vt:lpstr>
      <vt:lpstr>New site internet </vt:lpstr>
      <vt:lpstr>II- L’association </vt:lpstr>
      <vt:lpstr>III- Affaires professionnelles et évolutions réglementaires </vt:lpstr>
      <vt:lpstr>III- Affaires professionnelles et évolutions réglementaires </vt:lpstr>
      <vt:lpstr>III- Affaires professionnelles et évolutions réglementaires </vt:lpstr>
      <vt:lpstr>III- Affaires professionnelles et évolutions réglementaires </vt:lpstr>
      <vt:lpstr>III- Affaires professionnelles et évolutions réglementaires </vt:lpstr>
      <vt:lpstr>III- Affaires professionnelles et évolutions réglementaires </vt:lpstr>
      <vt:lpstr>III- Affaires professionnelles et évolutions réglementaires </vt:lpstr>
      <vt:lpstr>III- Affaires professionnelles et évolutions réglementaires </vt:lpstr>
      <vt:lpstr> FIN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dc:title>
  <dc:creator>Grace AKAGA</dc:creator>
  <cp:lastModifiedBy>Grace AKAGA</cp:lastModifiedBy>
  <cp:revision>8</cp:revision>
  <dcterms:created xsi:type="dcterms:W3CDTF">2023-09-11T08:30:22Z</dcterms:created>
  <dcterms:modified xsi:type="dcterms:W3CDTF">2024-09-02T14:00:04Z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0x0101005F03E2DDFE222E44834F8E6958610D3E</vt:lpwstr>
  </property>
  <property fmtid="{D5CDD505-2E9C-101B-9397-08002B2CF9AE}" pid="3" name="MediaServiceImageTags">
    <vt:lpwstr/>
  </property>
</Properties>
</file>