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9" r:id="rId1"/>
  </p:sldMasterIdLst>
  <p:notesMasterIdLst>
    <p:notesMasterId r:id="rId33"/>
  </p:notesMasterIdLst>
  <p:handoutMasterIdLst>
    <p:handoutMasterId r:id="rId34"/>
  </p:handoutMasterIdLst>
  <p:sldIdLst>
    <p:sldId id="256" r:id="rId2"/>
    <p:sldId id="257" r:id="rId3"/>
    <p:sldId id="258" r:id="rId4"/>
    <p:sldId id="259" r:id="rId5"/>
    <p:sldId id="261" r:id="rId6"/>
    <p:sldId id="262" r:id="rId7"/>
    <p:sldId id="263" r:id="rId8"/>
    <p:sldId id="264" r:id="rId9"/>
    <p:sldId id="265" r:id="rId10"/>
    <p:sldId id="266" r:id="rId11"/>
    <p:sldId id="268" r:id="rId12"/>
    <p:sldId id="267" r:id="rId13"/>
    <p:sldId id="269" r:id="rId14"/>
    <p:sldId id="270" r:id="rId15"/>
    <p:sldId id="271" r:id="rId16"/>
    <p:sldId id="272" r:id="rId17"/>
    <p:sldId id="273" r:id="rId18"/>
    <p:sldId id="276" r:id="rId19"/>
    <p:sldId id="278" r:id="rId20"/>
    <p:sldId id="279" r:id="rId21"/>
    <p:sldId id="280" r:id="rId22"/>
    <p:sldId id="275" r:id="rId23"/>
    <p:sldId id="277" r:id="rId24"/>
    <p:sldId id="281" r:id="rId25"/>
    <p:sldId id="282" r:id="rId26"/>
    <p:sldId id="283" r:id="rId27"/>
    <p:sldId id="286" r:id="rId28"/>
    <p:sldId id="284" r:id="rId29"/>
    <p:sldId id="285" r:id="rId30"/>
    <p:sldId id="287" r:id="rId31"/>
    <p:sldId id="288"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62" autoAdjust="0"/>
    <p:restoredTop sz="61442" autoAdjust="0"/>
  </p:normalViewPr>
  <p:slideViewPr>
    <p:cSldViewPr>
      <p:cViewPr varScale="1">
        <p:scale>
          <a:sx n="66" d="100"/>
          <a:sy n="66" d="100"/>
        </p:scale>
        <p:origin x="-207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29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0DE166-A5F2-463C-A5BF-E75D46C70383}" type="datetimeFigureOut">
              <a:rPr lang="fr-FR" smtClean="0"/>
              <a:t>04/02/2019</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022F629-D006-4CF8-BD5F-24EB926F1E28}" type="slidenum">
              <a:rPr lang="fr-FR" smtClean="0"/>
              <a:t>‹N°›</a:t>
            </a:fld>
            <a:endParaRPr lang="fr-FR"/>
          </a:p>
        </p:txBody>
      </p:sp>
    </p:spTree>
    <p:extLst>
      <p:ext uri="{BB962C8B-B14F-4D97-AF65-F5344CB8AC3E}">
        <p14:creationId xmlns:p14="http://schemas.microsoft.com/office/powerpoint/2010/main" val="1708965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71B428-8E35-483E-BD03-4677FF6CE69E}" type="datetimeFigureOut">
              <a:rPr lang="fr-FR" smtClean="0"/>
              <a:t>04/02/2019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DC404-6B3D-45A8-BD0E-2ABDFD35141C}" type="slidenum">
              <a:rPr lang="fr-FR" smtClean="0"/>
              <a:t>‹N°›</a:t>
            </a:fld>
            <a:endParaRPr lang="fr-FR"/>
          </a:p>
        </p:txBody>
      </p:sp>
    </p:spTree>
    <p:extLst>
      <p:ext uri="{BB962C8B-B14F-4D97-AF65-F5344CB8AC3E}">
        <p14:creationId xmlns:p14="http://schemas.microsoft.com/office/powerpoint/2010/main" val="1233192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wikipedia.org/wiki/Classification_internationale_des_maladies"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fr.wikipedia.org/wiki/Organisation_mondiale_de_la_sant%C3%A9"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médecin référent de l’équipe va sur sa page d’accueil et clique sur événements.  Il peut le faire à tout moment de l’année. </a:t>
            </a:r>
            <a:endParaRPr lang="fr-FR" dirty="0"/>
          </a:p>
        </p:txBody>
      </p:sp>
      <p:sp>
        <p:nvSpPr>
          <p:cNvPr id="4" name="Espace réservé du numéro de diapositive 3"/>
          <p:cNvSpPr>
            <a:spLocks noGrp="1"/>
          </p:cNvSpPr>
          <p:nvPr>
            <p:ph type="sldNum" sz="quarter" idx="10"/>
          </p:nvPr>
        </p:nvSpPr>
        <p:spPr/>
        <p:txBody>
          <a:bodyPr/>
          <a:lstStyle/>
          <a:p>
            <a:fld id="{3C8DC404-6B3D-45A8-BD0E-2ABDFD35141C}" type="slidenum">
              <a:rPr lang="fr-FR" smtClean="0"/>
              <a:t>2</a:t>
            </a:fld>
            <a:endParaRPr lang="fr-FR"/>
          </a:p>
        </p:txBody>
      </p:sp>
    </p:spTree>
    <p:extLst>
      <p:ext uri="{BB962C8B-B14F-4D97-AF65-F5344CB8AC3E}">
        <p14:creationId xmlns:p14="http://schemas.microsoft.com/office/powerpoint/2010/main" val="63222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Icone déclarer un évènement depuis la page programme</a:t>
            </a:r>
            <a:endParaRPr lang="fr-FR" dirty="0"/>
          </a:p>
        </p:txBody>
      </p:sp>
      <p:sp>
        <p:nvSpPr>
          <p:cNvPr id="4" name="Espace réservé du numéro de diapositive 3"/>
          <p:cNvSpPr>
            <a:spLocks noGrp="1"/>
          </p:cNvSpPr>
          <p:nvPr>
            <p:ph type="sldNum" sz="quarter" idx="10"/>
          </p:nvPr>
        </p:nvSpPr>
        <p:spPr/>
        <p:txBody>
          <a:bodyPr/>
          <a:lstStyle/>
          <a:p>
            <a:fld id="{3C8DC404-6B3D-45A8-BD0E-2ABDFD35141C}" type="slidenum">
              <a:rPr lang="fr-FR" smtClean="0"/>
              <a:t>3</a:t>
            </a:fld>
            <a:endParaRPr lang="fr-FR"/>
          </a:p>
        </p:txBody>
      </p:sp>
    </p:spTree>
    <p:extLst>
      <p:ext uri="{BB962C8B-B14F-4D97-AF65-F5344CB8AC3E}">
        <p14:creationId xmlns:p14="http://schemas.microsoft.com/office/powerpoint/2010/main" val="1111734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Votre programme comporte 3 sar : </a:t>
            </a:r>
          </a:p>
          <a:p>
            <a:r>
              <a:rPr lang="fr-FR" sz="1200" b="1" i="0" u="none" strike="noStrike" kern="1200" baseline="0" dirty="0" smtClean="0">
                <a:solidFill>
                  <a:schemeClr val="tx1"/>
                </a:solidFill>
                <a:latin typeface="+mn-lt"/>
                <a:ea typeface="+mn-ea"/>
                <a:cs typeface="+mn-cs"/>
              </a:rPr>
              <a:t>Non-respect d’une contre-indication à l’IRM </a:t>
            </a:r>
          </a:p>
          <a:p>
            <a:r>
              <a:rPr lang="fr-FR" sz="1200" b="1" i="0" u="none" strike="noStrike" kern="1200" baseline="0" dirty="0" smtClean="0">
                <a:solidFill>
                  <a:schemeClr val="tx1"/>
                </a:solidFill>
                <a:latin typeface="+mn-lt"/>
                <a:ea typeface="+mn-ea"/>
                <a:cs typeface="+mn-cs"/>
              </a:rPr>
              <a:t>Utilisation inadaptée de produits de contrastes iodés / </a:t>
            </a:r>
            <a:r>
              <a:rPr lang="fr-FR" sz="1200" b="1" i="0" u="none" strike="noStrike" kern="1200" baseline="0" dirty="0" err="1" smtClean="0">
                <a:solidFill>
                  <a:schemeClr val="tx1"/>
                </a:solidFill>
                <a:latin typeface="+mn-lt"/>
                <a:ea typeface="+mn-ea"/>
                <a:cs typeface="+mn-cs"/>
              </a:rPr>
              <a:t>gadolinés</a:t>
            </a:r>
            <a:endParaRPr lang="fr-FR" sz="1200" b="1" i="0" u="none" strike="noStrike" kern="1200" baseline="0" dirty="0" smtClean="0">
              <a:solidFill>
                <a:schemeClr val="tx1"/>
              </a:solidFill>
              <a:latin typeface="+mn-lt"/>
              <a:ea typeface="+mn-ea"/>
              <a:cs typeface="+mn-cs"/>
            </a:endParaRPr>
          </a:p>
          <a:p>
            <a:r>
              <a:rPr lang="fr-FR" sz="1200" b="1" i="0" u="none" strike="noStrike" kern="1200" baseline="0" dirty="0" smtClean="0">
                <a:solidFill>
                  <a:schemeClr val="tx1"/>
                </a:solidFill>
                <a:latin typeface="+mn-lt"/>
                <a:ea typeface="+mn-ea"/>
                <a:cs typeface="+mn-cs"/>
              </a:rPr>
              <a:t>Accident hémorragique en radiologie interventionnelle de patient sous traitement par les anticoagulants oraux directs (AOD) et antiagrégants plaquettaires </a:t>
            </a:r>
          </a:p>
          <a:p>
            <a:endParaRPr lang="fr-FR" sz="1200" b="1" i="0" u="none" strike="noStrike" kern="1200" baseline="0" dirty="0" smtClean="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C8DC404-6B3D-45A8-BD0E-2ABDFD35141C}" type="slidenum">
              <a:rPr lang="fr-FR" smtClean="0"/>
              <a:t>4</a:t>
            </a:fld>
            <a:endParaRPr lang="fr-FR"/>
          </a:p>
        </p:txBody>
      </p:sp>
    </p:spTree>
    <p:extLst>
      <p:ext uri="{BB962C8B-B14F-4D97-AF65-F5344CB8AC3E}">
        <p14:creationId xmlns:p14="http://schemas.microsoft.com/office/powerpoint/2010/main" val="4118916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a:p>
            <a:r>
              <a:rPr lang="fr-FR" dirty="0" smtClean="0"/>
              <a:t>Entendre diagnostic principal de prise en charge au sens du PMSI.</a:t>
            </a:r>
          </a:p>
          <a:p>
            <a:endParaRPr lang="fr-FR" dirty="0" smtClean="0"/>
          </a:p>
          <a:p>
            <a:endParaRPr lang="fr-FR" dirty="0" smtClean="0"/>
          </a:p>
          <a:p>
            <a:r>
              <a:rPr lang="fr-FR" dirty="0" smtClean="0"/>
              <a:t>La </a:t>
            </a:r>
            <a:r>
              <a:rPr lang="fr-FR" b="1" dirty="0" smtClean="0">
                <a:hlinkClick r:id="rId3"/>
              </a:rPr>
              <a:t>classification internationale des maladies</a:t>
            </a:r>
            <a:r>
              <a:rPr lang="fr-FR" dirty="0" smtClean="0"/>
              <a:t>, 10</a:t>
            </a:r>
            <a:r>
              <a:rPr lang="fr-FR" baseline="30000" dirty="0" smtClean="0"/>
              <a:t>e</a:t>
            </a:r>
            <a:r>
              <a:rPr lang="fr-FR" dirty="0" smtClean="0"/>
              <a:t> révision (CIM-10) est une </a:t>
            </a:r>
            <a:r>
              <a:rPr lang="fr-FR" b="1" dirty="0" smtClean="0">
                <a:solidFill>
                  <a:schemeClr val="accent1"/>
                </a:solidFill>
              </a:rPr>
              <a:t>classification statistique </a:t>
            </a:r>
            <a:r>
              <a:rPr lang="fr-FR" dirty="0" smtClean="0"/>
              <a:t>non exclusivement médicale codant notamment les maladies, signes, symptômes, circonstances sociales et causes externes de maladies ou de blessures, publiée par l'</a:t>
            </a:r>
            <a:r>
              <a:rPr lang="fr-FR" dirty="0" smtClean="0">
                <a:hlinkClick r:id="rId4" tooltip="Organisation mondiale de la santé"/>
              </a:rPr>
              <a:t>organisation mondiale de la santé</a:t>
            </a:r>
            <a:r>
              <a:rPr lang="fr-FR" dirty="0" smtClean="0"/>
              <a:t> (OMS) </a:t>
            </a:r>
          </a:p>
          <a:p>
            <a:r>
              <a:rPr lang="fr-FR" dirty="0" smtClean="0"/>
              <a:t>14 400 codes   : vous pouvez éventuellement cocher non trouvé. </a:t>
            </a:r>
            <a:endParaRPr lang="fr-FR" dirty="0"/>
          </a:p>
        </p:txBody>
      </p:sp>
      <p:sp>
        <p:nvSpPr>
          <p:cNvPr id="4" name="Espace réservé du numéro de diapositive 3"/>
          <p:cNvSpPr>
            <a:spLocks noGrp="1"/>
          </p:cNvSpPr>
          <p:nvPr>
            <p:ph type="sldNum" sz="quarter" idx="10"/>
          </p:nvPr>
        </p:nvSpPr>
        <p:spPr/>
        <p:txBody>
          <a:bodyPr/>
          <a:lstStyle/>
          <a:p>
            <a:fld id="{3C8DC404-6B3D-45A8-BD0E-2ABDFD35141C}" type="slidenum">
              <a:rPr lang="fr-FR" smtClean="0"/>
              <a:t>6</a:t>
            </a:fld>
            <a:endParaRPr lang="fr-FR"/>
          </a:p>
        </p:txBody>
      </p:sp>
    </p:spTree>
    <p:extLst>
      <p:ext uri="{BB962C8B-B14F-4D97-AF65-F5344CB8AC3E}">
        <p14:creationId xmlns:p14="http://schemas.microsoft.com/office/powerpoint/2010/main" val="2103981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a:ln/>
        </p:spPr>
      </p:sp>
      <p:sp>
        <p:nvSpPr>
          <p:cNvPr id="604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smtClean="0"/>
          </a:p>
        </p:txBody>
      </p:sp>
      <p:sp>
        <p:nvSpPr>
          <p:cNvPr id="60420"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60421"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94464FFC-4E30-40F1-BA07-A6EEB4F1613C}" type="slidenum">
              <a:rPr lang="fr-FR" altLang="fr-FR" sz="1200" smtClean="0"/>
              <a:pPr/>
              <a:t>7</a:t>
            </a:fld>
            <a:endParaRPr lang="fr-FR" altLang="fr-FR"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a:ln/>
        </p:spPr>
      </p:sp>
      <p:sp>
        <p:nvSpPr>
          <p:cNvPr id="614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smtClean="0"/>
          </a:p>
        </p:txBody>
      </p:sp>
      <p:sp>
        <p:nvSpPr>
          <p:cNvPr id="61444"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61445"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12D64A14-AAF7-4FCB-80FE-6E6CD6A6A156}" type="slidenum">
              <a:rPr lang="fr-FR" altLang="fr-FR" sz="1200" smtClean="0"/>
              <a:pPr/>
              <a:t>11</a:t>
            </a:fld>
            <a:endParaRPr lang="fr-FR" altLang="fr-FR"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C8DC404-6B3D-45A8-BD0E-2ABDFD35141C}" type="slidenum">
              <a:rPr lang="fr-FR" smtClean="0"/>
              <a:t>12</a:t>
            </a:fld>
            <a:endParaRPr lang="fr-FR"/>
          </a:p>
        </p:txBody>
      </p:sp>
    </p:spTree>
    <p:extLst>
      <p:ext uri="{BB962C8B-B14F-4D97-AF65-F5344CB8AC3E}">
        <p14:creationId xmlns:p14="http://schemas.microsoft.com/office/powerpoint/2010/main" val="3979802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noTextEdit="1"/>
          </p:cNvSpPr>
          <p:nvPr>
            <p:ph type="sldImg"/>
          </p:nvPr>
        </p:nvSpPr>
        <p:spPr>
          <a:ln/>
        </p:spPr>
      </p:sp>
      <p:sp>
        <p:nvSpPr>
          <p:cNvPr id="6553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dirty="0" smtClean="0"/>
          </a:p>
        </p:txBody>
      </p:sp>
      <p:sp>
        <p:nvSpPr>
          <p:cNvPr id="65540"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65541"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73ABB436-8272-4AB8-8058-507D7ACD06E6}" type="slidenum">
              <a:rPr lang="fr-FR" altLang="fr-FR" sz="1200" smtClean="0"/>
              <a:pPr/>
              <a:t>22</a:t>
            </a:fld>
            <a:endParaRPr lang="fr-FR" altLang="fr-FR" sz="12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a:ln/>
        </p:spPr>
      </p:sp>
      <p:sp>
        <p:nvSpPr>
          <p:cNvPr id="6656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66564"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66565"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CEA3A997-21A6-45AC-86D0-4BB6B44FE66B}" type="slidenum">
              <a:rPr lang="fr-FR" altLang="fr-FR" sz="1200" smtClean="0"/>
              <a:pPr/>
              <a:t>23</a:t>
            </a:fld>
            <a:endParaRPr lang="fr-FR" altLang="fr-FR" sz="12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a:ln/>
        </p:spPr>
      </p:sp>
      <p:sp>
        <p:nvSpPr>
          <p:cNvPr id="6861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68612"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68613"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4EA88369-B2E7-4778-B383-9100BBECDCCF}" type="slidenum">
              <a:rPr lang="fr-FR" altLang="fr-FR" sz="1200" smtClean="0"/>
              <a:pPr/>
              <a:t>24</a:t>
            </a:fld>
            <a:endParaRPr lang="fr-FR" altLang="fr-FR" sz="12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p:cNvSpPr>
            <a:spLocks noGrp="1" noRot="1" noChangeAspect="1" noTextEdit="1"/>
          </p:cNvSpPr>
          <p:nvPr>
            <p:ph type="sldImg"/>
          </p:nvPr>
        </p:nvSpPr>
        <p:spPr>
          <a:ln/>
        </p:spPr>
      </p:sp>
      <p:sp>
        <p:nvSpPr>
          <p:cNvPr id="696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69636"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69637"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831A72FA-4E44-4759-8CF3-8739098748D4}" type="slidenum">
              <a:rPr lang="fr-FR" altLang="fr-FR" sz="1200" smtClean="0"/>
              <a:pPr/>
              <a:t>25</a:t>
            </a:fld>
            <a:endParaRPr lang="fr-FR" altLang="fr-FR" sz="12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p:cNvSpPr>
            <a:spLocks noGrp="1" noRot="1" noChangeAspect="1" noTextEdit="1"/>
          </p:cNvSpPr>
          <p:nvPr>
            <p:ph type="sldImg"/>
          </p:nvPr>
        </p:nvSpPr>
        <p:spPr>
          <a:ln/>
        </p:spPr>
      </p:sp>
      <p:sp>
        <p:nvSpPr>
          <p:cNvPr id="716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71684"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71685"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3EDCE51F-D4E5-4ACF-A94B-D1F37E88AE70}" type="slidenum">
              <a:rPr lang="fr-FR" altLang="fr-FR" sz="1200" smtClean="0"/>
              <a:pPr/>
              <a:t>27</a:t>
            </a:fld>
            <a:endParaRPr lang="fr-FR" altLang="fr-FR" sz="12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3C8DC404-6B3D-45A8-BD0E-2ABDFD35141C}" type="slidenum">
              <a:rPr lang="fr-FR" smtClean="0"/>
              <a:t>28</a:t>
            </a:fld>
            <a:endParaRPr lang="fr-FR"/>
          </a:p>
        </p:txBody>
      </p:sp>
    </p:spTree>
    <p:extLst>
      <p:ext uri="{BB962C8B-B14F-4D97-AF65-F5344CB8AC3E}">
        <p14:creationId xmlns:p14="http://schemas.microsoft.com/office/powerpoint/2010/main" val="3246487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a:ln/>
        </p:spPr>
      </p:sp>
      <p:sp>
        <p:nvSpPr>
          <p:cNvPr id="727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p>
        </p:txBody>
      </p:sp>
      <p:sp>
        <p:nvSpPr>
          <p:cNvPr id="72708"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72709"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23E958D1-685D-40AB-A97E-F89F3546CA7E}" type="slidenum">
              <a:rPr lang="fr-FR" altLang="fr-FR" sz="1200" smtClean="0"/>
              <a:pPr/>
              <a:t>30</a:t>
            </a:fld>
            <a:endParaRPr lang="fr-FR" altLang="fr-FR" sz="12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a:ln/>
        </p:spPr>
      </p:sp>
      <p:sp>
        <p:nvSpPr>
          <p:cNvPr id="7373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dirty="0" smtClean="0"/>
              <a:t>Ne pas oublier de cliquer sur envoyer à l’OA  ! </a:t>
            </a:r>
            <a:endParaRPr lang="fr-FR" altLang="fr-FR" dirty="0" smtClean="0"/>
          </a:p>
        </p:txBody>
      </p:sp>
      <p:sp>
        <p:nvSpPr>
          <p:cNvPr id="73732"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fr-FR" altLang="fr-FR" sz="1200" smtClean="0"/>
          </a:p>
        </p:txBody>
      </p:sp>
      <p:sp>
        <p:nvSpPr>
          <p:cNvPr id="73733"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36600" indent="-282575">
              <a:defRPr sz="2400">
                <a:solidFill>
                  <a:schemeClr val="tx1"/>
                </a:solidFill>
                <a:latin typeface="Arial" charset="0"/>
                <a:ea typeface="ＭＳ Ｐゴシック" pitchFamily="34" charset="-128"/>
              </a:defRPr>
            </a:lvl2pPr>
            <a:lvl3pPr marL="1133475" indent="-225425">
              <a:defRPr sz="2400">
                <a:solidFill>
                  <a:schemeClr val="tx1"/>
                </a:solidFill>
                <a:latin typeface="Arial" charset="0"/>
                <a:ea typeface="ＭＳ Ｐゴシック" pitchFamily="34" charset="-128"/>
              </a:defRPr>
            </a:lvl3pPr>
            <a:lvl4pPr marL="1585913" indent="-225425">
              <a:defRPr sz="2400">
                <a:solidFill>
                  <a:schemeClr val="tx1"/>
                </a:solidFill>
                <a:latin typeface="Arial" charset="0"/>
                <a:ea typeface="ＭＳ Ｐゴシック" pitchFamily="34" charset="-128"/>
              </a:defRPr>
            </a:lvl4pPr>
            <a:lvl5pPr marL="2039938" indent="-225425">
              <a:defRPr sz="2400">
                <a:solidFill>
                  <a:schemeClr val="tx1"/>
                </a:solidFill>
                <a:latin typeface="Arial" charset="0"/>
                <a:ea typeface="ＭＳ Ｐゴシック" pitchFamily="34" charset="-128"/>
              </a:defRPr>
            </a:lvl5pPr>
            <a:lvl6pPr marL="2497138" indent="-225425" eaLnBrk="0" fontAlgn="base" hangingPunct="0">
              <a:spcBef>
                <a:spcPct val="0"/>
              </a:spcBef>
              <a:spcAft>
                <a:spcPct val="0"/>
              </a:spcAft>
              <a:defRPr sz="2400">
                <a:solidFill>
                  <a:schemeClr val="tx1"/>
                </a:solidFill>
                <a:latin typeface="Arial" charset="0"/>
                <a:ea typeface="ＭＳ Ｐゴシック" pitchFamily="34" charset="-128"/>
              </a:defRPr>
            </a:lvl6pPr>
            <a:lvl7pPr marL="2954338" indent="-225425" eaLnBrk="0" fontAlgn="base" hangingPunct="0">
              <a:spcBef>
                <a:spcPct val="0"/>
              </a:spcBef>
              <a:spcAft>
                <a:spcPct val="0"/>
              </a:spcAft>
              <a:defRPr sz="2400">
                <a:solidFill>
                  <a:schemeClr val="tx1"/>
                </a:solidFill>
                <a:latin typeface="Arial" charset="0"/>
                <a:ea typeface="ＭＳ Ｐゴシック" pitchFamily="34" charset="-128"/>
              </a:defRPr>
            </a:lvl7pPr>
            <a:lvl8pPr marL="3411538" indent="-225425" eaLnBrk="0" fontAlgn="base" hangingPunct="0">
              <a:spcBef>
                <a:spcPct val="0"/>
              </a:spcBef>
              <a:spcAft>
                <a:spcPct val="0"/>
              </a:spcAft>
              <a:defRPr sz="2400">
                <a:solidFill>
                  <a:schemeClr val="tx1"/>
                </a:solidFill>
                <a:latin typeface="Arial" charset="0"/>
                <a:ea typeface="ＭＳ Ｐゴシック" pitchFamily="34" charset="-128"/>
              </a:defRPr>
            </a:lvl8pPr>
            <a:lvl9pPr marL="3868738" indent="-225425" eaLnBrk="0" fontAlgn="base" hangingPunct="0">
              <a:spcBef>
                <a:spcPct val="0"/>
              </a:spcBef>
              <a:spcAft>
                <a:spcPct val="0"/>
              </a:spcAft>
              <a:defRPr sz="2400">
                <a:solidFill>
                  <a:schemeClr val="tx1"/>
                </a:solidFill>
                <a:latin typeface="Arial" charset="0"/>
                <a:ea typeface="ＭＳ Ｐゴシック" pitchFamily="34" charset="-128"/>
              </a:defRPr>
            </a:lvl9pPr>
          </a:lstStyle>
          <a:p>
            <a:fld id="{9E1D48F2-C723-4F62-8A66-AEC1135C69EB}" type="slidenum">
              <a:rPr lang="fr-FR" altLang="fr-FR" sz="1200" smtClean="0"/>
              <a:pPr/>
              <a:t>31</a:t>
            </a:fld>
            <a:endParaRPr lang="fr-FR" altLang="fr-FR"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fr-FR" smtClean="0"/>
              <a:t>Modifiez le style du titre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1EA5E568-0164-4699-9DFF-58727346417D}" type="datetime1">
              <a:rPr lang="fr-FR" smtClean="0"/>
              <a:t>04/02/2019</a:t>
            </a:fld>
            <a:endParaRPr lang="fr-FR"/>
          </a:p>
        </p:txBody>
      </p:sp>
      <p:sp>
        <p:nvSpPr>
          <p:cNvPr id="5" name="Footer Placeholder 4"/>
          <p:cNvSpPr>
            <a:spLocks noGrp="1"/>
          </p:cNvSpPr>
          <p:nvPr>
            <p:ph type="ftr" sz="quarter" idx="11"/>
          </p:nvPr>
        </p:nvSpPr>
        <p:spPr/>
        <p:txBody>
          <a:bodyPr/>
          <a:lstStyle/>
          <a:p>
            <a:r>
              <a:rPr lang="fr-FR" smtClean="0"/>
              <a:t>EvOQSS- 05/02/2019</a:t>
            </a:r>
            <a:endParaRPr lang="fr-FR"/>
          </a:p>
        </p:txBody>
      </p:sp>
      <p:sp>
        <p:nvSpPr>
          <p:cNvPr id="6" name="Slide Number Placeholder 5"/>
          <p:cNvSpPr>
            <a:spLocks noGrp="1"/>
          </p:cNvSpPr>
          <p:nvPr>
            <p:ph type="sldNum" sz="quarter" idx="12"/>
          </p:nvPr>
        </p:nvSpPr>
        <p:spPr/>
        <p:txBody>
          <a:bodyPr/>
          <a:lstStyle/>
          <a:p>
            <a:fld id="{A7C05597-C977-44E9-86AE-34E963975990}" type="slidenum">
              <a:rPr lang="fr-FR" smtClean="0"/>
              <a:t>‹N°›</a:t>
            </a:fld>
            <a:endParaRPr lang="fr-F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BF222641-B2EC-4327-9F50-86E346398DC4}" type="datetime1">
              <a:rPr lang="fr-FR" smtClean="0"/>
              <a:t>04/02/2019</a:t>
            </a:fld>
            <a:endParaRPr lang="fr-FR"/>
          </a:p>
        </p:txBody>
      </p:sp>
      <p:sp>
        <p:nvSpPr>
          <p:cNvPr id="5" name="Footer Placeholder 4"/>
          <p:cNvSpPr>
            <a:spLocks noGrp="1"/>
          </p:cNvSpPr>
          <p:nvPr>
            <p:ph type="ftr" sz="quarter" idx="11"/>
          </p:nvPr>
        </p:nvSpPr>
        <p:spPr/>
        <p:txBody>
          <a:bodyPr/>
          <a:lstStyle/>
          <a:p>
            <a:r>
              <a:rPr lang="fr-FR" smtClean="0"/>
              <a:t>EvOQSS- 05/02/2019</a:t>
            </a:r>
            <a:endParaRPr lang="fr-FR"/>
          </a:p>
        </p:txBody>
      </p:sp>
      <p:sp>
        <p:nvSpPr>
          <p:cNvPr id="6" name="Slide Number Placeholder 5"/>
          <p:cNvSpPr>
            <a:spLocks noGrp="1"/>
          </p:cNvSpPr>
          <p:nvPr>
            <p:ph type="sldNum" sz="quarter" idx="12"/>
          </p:nvPr>
        </p:nvSpPr>
        <p:spPr/>
        <p:txBody>
          <a:bodyPr/>
          <a:lstStyle/>
          <a:p>
            <a:fld id="{A7C05597-C977-44E9-86AE-34E963975990}"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fr-FR" smtClean="0"/>
              <a:t>Modifiez le style du titre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266F6B3-4E17-4E2B-8AB8-606CF9C8F05C}" type="datetime1">
              <a:rPr lang="fr-FR" smtClean="0"/>
              <a:t>04/02/2019</a:t>
            </a:fld>
            <a:endParaRPr lang="fr-FR"/>
          </a:p>
        </p:txBody>
      </p:sp>
      <p:sp>
        <p:nvSpPr>
          <p:cNvPr id="5" name="Footer Placeholder 4"/>
          <p:cNvSpPr>
            <a:spLocks noGrp="1"/>
          </p:cNvSpPr>
          <p:nvPr>
            <p:ph type="ftr" sz="quarter" idx="11"/>
          </p:nvPr>
        </p:nvSpPr>
        <p:spPr/>
        <p:txBody>
          <a:bodyPr/>
          <a:lstStyle/>
          <a:p>
            <a:r>
              <a:rPr lang="fr-FR" smtClean="0"/>
              <a:t>EvOQSS- 05/02/2019</a:t>
            </a:r>
            <a:endParaRPr lang="fr-FR"/>
          </a:p>
        </p:txBody>
      </p:sp>
      <p:sp>
        <p:nvSpPr>
          <p:cNvPr id="6" name="Slide Number Placeholder 5"/>
          <p:cNvSpPr>
            <a:spLocks noGrp="1"/>
          </p:cNvSpPr>
          <p:nvPr>
            <p:ph type="sldNum" sz="quarter" idx="12"/>
          </p:nvPr>
        </p:nvSpPr>
        <p:spPr/>
        <p:txBody>
          <a:bodyPr/>
          <a:lstStyle/>
          <a:p>
            <a:fld id="{A7C05597-C977-44E9-86AE-34E963975990}" type="slidenum">
              <a:rPr lang="fr-FR" smtClean="0"/>
              <a:t>‹N°›</a:t>
            </a:fld>
            <a:endParaRPr lang="fr-F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D330830C-8F67-4686-A4D5-09770EEEB9CE}" type="datetime1">
              <a:rPr lang="fr-FR" smtClean="0"/>
              <a:t>04/02/2019</a:t>
            </a:fld>
            <a:endParaRPr lang="fr-FR"/>
          </a:p>
        </p:txBody>
      </p:sp>
      <p:sp>
        <p:nvSpPr>
          <p:cNvPr id="6" name="Footer Placeholder 5"/>
          <p:cNvSpPr>
            <a:spLocks noGrp="1"/>
          </p:cNvSpPr>
          <p:nvPr>
            <p:ph type="ftr" sz="quarter" idx="11"/>
          </p:nvPr>
        </p:nvSpPr>
        <p:spPr/>
        <p:txBody>
          <a:bodyPr/>
          <a:lstStyle/>
          <a:p>
            <a:r>
              <a:rPr lang="fr-FR" smtClean="0"/>
              <a:t>EvOQSS- 05/02/2019</a:t>
            </a:r>
            <a:endParaRPr lang="fr-FR"/>
          </a:p>
        </p:txBody>
      </p:sp>
      <p:sp>
        <p:nvSpPr>
          <p:cNvPr id="7" name="Slide Number Placeholder 6"/>
          <p:cNvSpPr>
            <a:spLocks noGrp="1"/>
          </p:cNvSpPr>
          <p:nvPr>
            <p:ph type="sldNum" sz="quarter" idx="12"/>
          </p:nvPr>
        </p:nvSpPr>
        <p:spPr/>
        <p:txBody>
          <a:bodyPr/>
          <a:lstStyle/>
          <a:p>
            <a:fld id="{A7C05597-C977-44E9-86AE-34E963975990}"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782568CF-C105-4DCA-9367-76A44E4C00DD}" type="datetime1">
              <a:rPr lang="fr-FR" smtClean="0"/>
              <a:t>04/02/2019</a:t>
            </a:fld>
            <a:endParaRPr lang="fr-FR"/>
          </a:p>
        </p:txBody>
      </p:sp>
      <p:sp>
        <p:nvSpPr>
          <p:cNvPr id="8" name="Footer Placeholder 7"/>
          <p:cNvSpPr>
            <a:spLocks noGrp="1"/>
          </p:cNvSpPr>
          <p:nvPr>
            <p:ph type="ftr" sz="quarter" idx="11"/>
          </p:nvPr>
        </p:nvSpPr>
        <p:spPr/>
        <p:txBody>
          <a:bodyPr/>
          <a:lstStyle/>
          <a:p>
            <a:r>
              <a:rPr lang="fr-FR" smtClean="0"/>
              <a:t>EvOQSS- 05/02/2019</a:t>
            </a:r>
            <a:endParaRPr lang="fr-FR"/>
          </a:p>
        </p:txBody>
      </p:sp>
      <p:sp>
        <p:nvSpPr>
          <p:cNvPr id="9" name="Slide Number Placeholder 8"/>
          <p:cNvSpPr>
            <a:spLocks noGrp="1"/>
          </p:cNvSpPr>
          <p:nvPr>
            <p:ph type="sldNum" sz="quarter" idx="12"/>
          </p:nvPr>
        </p:nvSpPr>
        <p:spPr/>
        <p:txBody>
          <a:bodyPr/>
          <a:lstStyle/>
          <a:p>
            <a:fld id="{A7C05597-C977-44E9-86AE-34E963975990}" type="slidenum">
              <a:rPr lang="fr-FR" smtClean="0"/>
              <a:t>‹N°›</a:t>
            </a:fld>
            <a:endParaRPr lang="fr-F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08252507-B954-4E37-94C5-11A69484325A}" type="datetime1">
              <a:rPr lang="fr-FR" smtClean="0"/>
              <a:t>04/02/2019</a:t>
            </a:fld>
            <a:endParaRPr lang="fr-FR"/>
          </a:p>
        </p:txBody>
      </p:sp>
      <p:sp>
        <p:nvSpPr>
          <p:cNvPr id="4" name="Footer Placeholder 3"/>
          <p:cNvSpPr>
            <a:spLocks noGrp="1"/>
          </p:cNvSpPr>
          <p:nvPr>
            <p:ph type="ftr" sz="quarter" idx="11"/>
          </p:nvPr>
        </p:nvSpPr>
        <p:spPr/>
        <p:txBody>
          <a:bodyPr/>
          <a:lstStyle/>
          <a:p>
            <a:r>
              <a:rPr lang="fr-FR" smtClean="0"/>
              <a:t>EvOQSS- 05/02/2019</a:t>
            </a:r>
            <a:endParaRPr lang="fr-FR"/>
          </a:p>
        </p:txBody>
      </p:sp>
      <p:sp>
        <p:nvSpPr>
          <p:cNvPr id="5" name="Slide Number Placeholder 4"/>
          <p:cNvSpPr>
            <a:spLocks noGrp="1"/>
          </p:cNvSpPr>
          <p:nvPr>
            <p:ph type="sldNum" sz="quarter" idx="12"/>
          </p:nvPr>
        </p:nvSpPr>
        <p:spPr/>
        <p:txBody>
          <a:bodyPr/>
          <a:lstStyle/>
          <a:p>
            <a:fld id="{A7C05597-C977-44E9-86AE-34E963975990}"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0E824F-654A-468D-9DDC-63D239A2C7F4}" type="datetime1">
              <a:rPr lang="fr-FR" smtClean="0"/>
              <a:t>04/02/2019</a:t>
            </a:fld>
            <a:endParaRPr lang="fr-FR"/>
          </a:p>
        </p:txBody>
      </p:sp>
      <p:sp>
        <p:nvSpPr>
          <p:cNvPr id="3" name="Footer Placeholder 2"/>
          <p:cNvSpPr>
            <a:spLocks noGrp="1"/>
          </p:cNvSpPr>
          <p:nvPr>
            <p:ph type="ftr" sz="quarter" idx="11"/>
          </p:nvPr>
        </p:nvSpPr>
        <p:spPr/>
        <p:txBody>
          <a:bodyPr/>
          <a:lstStyle/>
          <a:p>
            <a:r>
              <a:rPr lang="fr-FR" smtClean="0"/>
              <a:t>EvOQSS- 05/02/2019</a:t>
            </a:r>
            <a:endParaRPr lang="fr-FR"/>
          </a:p>
        </p:txBody>
      </p:sp>
      <p:sp>
        <p:nvSpPr>
          <p:cNvPr id="4" name="Slide Number Placeholder 3"/>
          <p:cNvSpPr>
            <a:spLocks noGrp="1"/>
          </p:cNvSpPr>
          <p:nvPr>
            <p:ph type="sldNum" sz="quarter" idx="12"/>
          </p:nvPr>
        </p:nvSpPr>
        <p:spPr/>
        <p:txBody>
          <a:bodyPr/>
          <a:lstStyle/>
          <a:p>
            <a:fld id="{A7C05597-C977-44E9-86AE-34E963975990}"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BAF0D3B-4C07-4BA0-8E48-C2F6C9DBDB45}" type="datetime1">
              <a:rPr lang="fr-FR" smtClean="0"/>
              <a:t>04/02/2019</a:t>
            </a:fld>
            <a:endParaRPr lang="fr-FR"/>
          </a:p>
        </p:txBody>
      </p:sp>
      <p:sp>
        <p:nvSpPr>
          <p:cNvPr id="6" name="Footer Placeholder 5"/>
          <p:cNvSpPr>
            <a:spLocks noGrp="1"/>
          </p:cNvSpPr>
          <p:nvPr>
            <p:ph type="ftr" sz="quarter" idx="11"/>
          </p:nvPr>
        </p:nvSpPr>
        <p:spPr/>
        <p:txBody>
          <a:bodyPr/>
          <a:lstStyle/>
          <a:p>
            <a:r>
              <a:rPr lang="fr-FR" smtClean="0"/>
              <a:t>EvOQSS- 05/02/2019</a:t>
            </a:r>
            <a:endParaRPr lang="fr-FR"/>
          </a:p>
        </p:txBody>
      </p:sp>
      <p:sp>
        <p:nvSpPr>
          <p:cNvPr id="7" name="Slide Number Placeholder 6"/>
          <p:cNvSpPr>
            <a:spLocks noGrp="1"/>
          </p:cNvSpPr>
          <p:nvPr>
            <p:ph type="sldNum" sz="quarter" idx="12"/>
          </p:nvPr>
        </p:nvSpPr>
        <p:spPr/>
        <p:txBody>
          <a:bodyPr/>
          <a:lstStyle/>
          <a:p>
            <a:fld id="{A7C05597-C977-44E9-86AE-34E963975990}" type="slidenum">
              <a:rPr lang="fr-FR" smtClean="0"/>
              <a:t>‹N°›</a:t>
            </a:fld>
            <a:endParaRPr lang="fr-F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DCDCBD4-25A8-4C85-AA6A-C21F7FFE95D4}" type="datetime1">
              <a:rPr lang="fr-FR" smtClean="0"/>
              <a:t>04/02/2019</a:t>
            </a:fld>
            <a:endParaRPr lang="fr-FR"/>
          </a:p>
        </p:txBody>
      </p:sp>
      <p:sp>
        <p:nvSpPr>
          <p:cNvPr id="6" name="Footer Placeholder 5"/>
          <p:cNvSpPr>
            <a:spLocks noGrp="1"/>
          </p:cNvSpPr>
          <p:nvPr>
            <p:ph type="ftr" sz="quarter" idx="11"/>
          </p:nvPr>
        </p:nvSpPr>
        <p:spPr/>
        <p:txBody>
          <a:bodyPr/>
          <a:lstStyle/>
          <a:p>
            <a:r>
              <a:rPr lang="fr-FR" smtClean="0"/>
              <a:t>EvOQSS- 05/02/2019</a:t>
            </a:r>
            <a:endParaRPr lang="fr-FR"/>
          </a:p>
        </p:txBody>
      </p:sp>
      <p:sp>
        <p:nvSpPr>
          <p:cNvPr id="7" name="Slide Number Placeholder 6"/>
          <p:cNvSpPr>
            <a:spLocks noGrp="1"/>
          </p:cNvSpPr>
          <p:nvPr>
            <p:ph type="sldNum" sz="quarter" idx="12"/>
          </p:nvPr>
        </p:nvSpPr>
        <p:spPr/>
        <p:txBody>
          <a:bodyPr/>
          <a:lstStyle/>
          <a:p>
            <a:fld id="{A7C05597-C977-44E9-86AE-34E963975990}"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3B140353-38BE-425C-8FBD-5C693A32ACD4}" type="datetime1">
              <a:rPr lang="fr-FR" smtClean="0"/>
              <a:t>04/02/2019</a:t>
            </a:fld>
            <a:endParaRPr lang="fr-FR"/>
          </a:p>
        </p:txBody>
      </p:sp>
      <p:sp>
        <p:nvSpPr>
          <p:cNvPr id="5" name="Footer Placeholder 4"/>
          <p:cNvSpPr>
            <a:spLocks noGrp="1"/>
          </p:cNvSpPr>
          <p:nvPr>
            <p:ph type="ftr" sz="quarter" idx="11"/>
          </p:nvPr>
        </p:nvSpPr>
        <p:spPr/>
        <p:txBody>
          <a:bodyPr/>
          <a:lstStyle/>
          <a:p>
            <a:r>
              <a:rPr lang="fr-FR" smtClean="0"/>
              <a:t>EvOQSS- 05/02/2019</a:t>
            </a:r>
            <a:endParaRPr lang="fr-FR"/>
          </a:p>
        </p:txBody>
      </p:sp>
      <p:sp>
        <p:nvSpPr>
          <p:cNvPr id="6" name="Slide Number Placeholder 5"/>
          <p:cNvSpPr>
            <a:spLocks noGrp="1"/>
          </p:cNvSpPr>
          <p:nvPr>
            <p:ph type="sldNum" sz="quarter" idx="12"/>
          </p:nvPr>
        </p:nvSpPr>
        <p:spPr/>
        <p:txBody>
          <a:bodyPr/>
          <a:lstStyle/>
          <a:p>
            <a:fld id="{A7C05597-C977-44E9-86AE-34E963975990}"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6869292-A2C5-4987-B8A8-5CED5CE1BB86}" type="datetime1">
              <a:rPr lang="fr-FR" smtClean="0"/>
              <a:t>04/02/2019</a:t>
            </a:fld>
            <a:endParaRPr lang="fr-FR"/>
          </a:p>
        </p:txBody>
      </p:sp>
      <p:sp>
        <p:nvSpPr>
          <p:cNvPr id="5" name="Footer Placeholder 4"/>
          <p:cNvSpPr>
            <a:spLocks noGrp="1"/>
          </p:cNvSpPr>
          <p:nvPr>
            <p:ph type="ftr" sz="quarter" idx="11"/>
          </p:nvPr>
        </p:nvSpPr>
        <p:spPr/>
        <p:txBody>
          <a:bodyPr/>
          <a:lstStyle/>
          <a:p>
            <a:r>
              <a:rPr lang="fr-FR" smtClean="0"/>
              <a:t>EvOQSS- 05/02/2019</a:t>
            </a:r>
            <a:endParaRPr lang="fr-FR"/>
          </a:p>
        </p:txBody>
      </p:sp>
      <p:sp>
        <p:nvSpPr>
          <p:cNvPr id="6" name="Slide Number Placeholder 5"/>
          <p:cNvSpPr>
            <a:spLocks noGrp="1"/>
          </p:cNvSpPr>
          <p:nvPr>
            <p:ph type="sldNum" sz="quarter" idx="12"/>
          </p:nvPr>
        </p:nvSpPr>
        <p:spPr/>
        <p:txBody>
          <a:bodyPr/>
          <a:lstStyle/>
          <a:p>
            <a:fld id="{A7C05597-C977-44E9-86AE-34E963975990}" type="slidenum">
              <a:rPr lang="fr-FR" smtClean="0"/>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position personnalisée">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33400" y="0"/>
            <a:ext cx="7772400" cy="476672"/>
          </a:xfrm>
        </p:spPr>
        <p:txBody>
          <a:bodyPr/>
          <a:lstStyle>
            <a:lvl1pPr>
              <a:defRPr sz="2800"/>
            </a:lvl1p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lvl1pPr>
              <a:defRPr/>
            </a:lvl1pPr>
          </a:lstStyle>
          <a:p>
            <a:pPr>
              <a:defRPr/>
            </a:pPr>
            <a:fld id="{A948152B-63E3-43F2-940A-AA41B059BB2B}" type="datetime1">
              <a:rPr lang="fr-FR" smtClean="0"/>
              <a:t>04/02/2019</a:t>
            </a:fld>
            <a:endParaRPr lang="fr-FR"/>
          </a:p>
        </p:txBody>
      </p:sp>
      <p:sp>
        <p:nvSpPr>
          <p:cNvPr id="4" name="Espace réservé du pied de page 3"/>
          <p:cNvSpPr>
            <a:spLocks noGrp="1"/>
          </p:cNvSpPr>
          <p:nvPr>
            <p:ph type="ftr" sz="quarter" idx="11"/>
          </p:nvPr>
        </p:nvSpPr>
        <p:spPr/>
        <p:txBody>
          <a:bodyPr/>
          <a:lstStyle>
            <a:lvl1pPr>
              <a:defRPr/>
            </a:lvl1pPr>
          </a:lstStyle>
          <a:p>
            <a:pPr>
              <a:defRPr/>
            </a:pPr>
            <a:r>
              <a:rPr lang="fr-FR" smtClean="0"/>
              <a:t>EvOQSS- 05/02/2019</a:t>
            </a:r>
            <a:endParaRPr lang="fr-FR"/>
          </a:p>
        </p:txBody>
      </p:sp>
      <p:sp>
        <p:nvSpPr>
          <p:cNvPr id="5" name="Espace réservé du numéro de diapositive 4"/>
          <p:cNvSpPr>
            <a:spLocks noGrp="1"/>
          </p:cNvSpPr>
          <p:nvPr>
            <p:ph type="sldNum" sz="quarter" idx="12"/>
          </p:nvPr>
        </p:nvSpPr>
        <p:spPr/>
        <p:txBody>
          <a:bodyPr/>
          <a:lstStyle>
            <a:lvl1pPr>
              <a:defRPr/>
            </a:lvl1pPr>
          </a:lstStyle>
          <a:p>
            <a:pPr>
              <a:defRPr/>
            </a:pPr>
            <a:fld id="{CD235A0B-3B15-4EF0-B13F-984D0D1891A6}" type="slidenum">
              <a:rPr lang="fr-FR"/>
              <a:pPr>
                <a:defRPr/>
              </a:pPr>
              <a:t>‹N°›</a:t>
            </a:fld>
            <a:endParaRPr lang="fr-FR"/>
          </a:p>
        </p:txBody>
      </p:sp>
    </p:spTree>
    <p:extLst>
      <p:ext uri="{BB962C8B-B14F-4D97-AF65-F5344CB8AC3E}">
        <p14:creationId xmlns:p14="http://schemas.microsoft.com/office/powerpoint/2010/main" val="2159278922"/>
      </p:ext>
    </p:extLst>
  </p:cSld>
  <p:clrMapOvr>
    <a:overrideClrMapping bg1="lt1" tx1="dk1" bg2="lt2" tx2="dk2" accent1="accent1" accent2="accent2" accent3="accent3" accent4="accent4" accent5="accent5" accent6="accent6" hlink="hlink" folHlink="folHlink"/>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41546AE6-ADC6-429F-B34E-308F1B2B75A5}" type="datetime1">
              <a:rPr lang="fr-FR" smtClean="0"/>
              <a:t>04/02/2019</a:t>
            </a:fld>
            <a:endParaRPr lang="fr-F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r>
              <a:rPr lang="fr-FR" smtClean="0"/>
              <a:t>EvOQSS- 05/02/2019</a:t>
            </a:r>
            <a:endParaRPr lang="fr-F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A7C05597-C977-44E9-86AE-34E963975990}"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hf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chemeClr val="accent1"/>
                </a:solidFill>
              </a:rPr>
              <a:t>Déclarations d’EIAS</a:t>
            </a:r>
            <a:endParaRPr lang="fr-FR" dirty="0">
              <a:solidFill>
                <a:schemeClr val="accent1"/>
              </a:solidFill>
            </a:endParaRPr>
          </a:p>
        </p:txBody>
      </p:sp>
      <p:sp>
        <p:nvSpPr>
          <p:cNvPr id="3" name="Sous-titre 2"/>
          <p:cNvSpPr>
            <a:spLocks noGrp="1"/>
          </p:cNvSpPr>
          <p:nvPr>
            <p:ph type="subTitle" idx="1"/>
          </p:nvPr>
        </p:nvSpPr>
        <p:spPr/>
        <p:txBody>
          <a:bodyPr>
            <a:normAutofit/>
          </a:bodyPr>
          <a:lstStyle/>
          <a:p>
            <a:r>
              <a:rPr lang="fr-FR" dirty="0" smtClean="0">
                <a:solidFill>
                  <a:schemeClr val="accent1"/>
                </a:solidFill>
              </a:rPr>
              <a:t>05/02/2019 </a:t>
            </a:r>
          </a:p>
          <a:p>
            <a:r>
              <a:rPr lang="fr-FR" dirty="0" smtClean="0">
                <a:solidFill>
                  <a:schemeClr val="accent1"/>
                </a:solidFill>
              </a:rPr>
              <a:t>HAS</a:t>
            </a:r>
          </a:p>
          <a:p>
            <a:r>
              <a:rPr lang="fr-FR" dirty="0" smtClean="0">
                <a:solidFill>
                  <a:schemeClr val="accent1"/>
                </a:solidFill>
              </a:rPr>
              <a:t> ODPC-RIM </a:t>
            </a:r>
            <a:endParaRPr lang="fr-FR" dirty="0">
              <a:solidFill>
                <a:schemeClr val="accent1"/>
              </a:solidFill>
            </a:endParaRPr>
          </a:p>
        </p:txBody>
      </p:sp>
      <p:sp>
        <p:nvSpPr>
          <p:cNvPr id="4" name="Espace réservé du pied de page 3"/>
          <p:cNvSpPr>
            <a:spLocks noGrp="1"/>
          </p:cNvSpPr>
          <p:nvPr>
            <p:ph type="ftr" sz="quarter" idx="11"/>
          </p:nvPr>
        </p:nvSpPr>
        <p:spPr/>
        <p:txBody>
          <a:bodyPr/>
          <a:lstStyle/>
          <a:p>
            <a:r>
              <a:rPr lang="fr-FR" smtClean="0"/>
              <a:t>EvOQSS- 05/02/2019</a:t>
            </a:r>
            <a:endParaRPr lang="fr-FR"/>
          </a:p>
        </p:txBody>
      </p:sp>
      <p:sp>
        <p:nvSpPr>
          <p:cNvPr id="5" name="Espace réservé du numéro de diapositive 4"/>
          <p:cNvSpPr>
            <a:spLocks noGrp="1"/>
          </p:cNvSpPr>
          <p:nvPr>
            <p:ph type="sldNum" sz="quarter" idx="12"/>
          </p:nvPr>
        </p:nvSpPr>
        <p:spPr/>
        <p:txBody>
          <a:bodyPr/>
          <a:lstStyle/>
          <a:p>
            <a:fld id="{A7C05597-C977-44E9-86AE-34E963975990}" type="slidenum">
              <a:rPr lang="fr-FR" smtClean="0"/>
              <a:t>1</a:t>
            </a:fld>
            <a:endParaRPr lang="fr-FR"/>
          </a:p>
        </p:txBody>
      </p:sp>
    </p:spTree>
    <p:extLst>
      <p:ext uri="{BB962C8B-B14F-4D97-AF65-F5344CB8AC3E}">
        <p14:creationId xmlns:p14="http://schemas.microsoft.com/office/powerpoint/2010/main" val="32846806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chemeClr val="accent3"/>
                </a:solidFill>
              </a:rPr>
              <a:t>Déclarer un EIAS </a:t>
            </a:r>
            <a:r>
              <a:rPr lang="fr-FR" dirty="0" smtClean="0">
                <a:solidFill>
                  <a:schemeClr val="accent3"/>
                </a:solidFill>
              </a:rPr>
              <a:t>depuis la </a:t>
            </a:r>
            <a:r>
              <a:rPr lang="fr-FR" dirty="0" smtClean="0">
                <a:solidFill>
                  <a:schemeClr val="accent3"/>
                </a:solidFill>
              </a:rPr>
              <a:t>page d’accueil </a:t>
            </a:r>
            <a:endParaRPr lang="fr-FR" dirty="0">
              <a:solidFill>
                <a:schemeClr val="accent3"/>
              </a:solidFill>
            </a:endParaRPr>
          </a:p>
        </p:txBody>
      </p:sp>
      <p:sp>
        <p:nvSpPr>
          <p:cNvPr id="3" name="Espace réservé du contenu 2"/>
          <p:cNvSpPr>
            <a:spLocks noGrp="1"/>
          </p:cNvSpPr>
          <p:nvPr>
            <p:ph idx="1"/>
          </p:nvPr>
        </p:nvSpPr>
        <p:spPr/>
        <p:txBody>
          <a:bodyPr/>
          <a:lstStyle/>
          <a:p>
            <a:endParaRPr lang="fr-FR" dirty="0"/>
          </a:p>
        </p:txBody>
      </p:sp>
      <p:sp>
        <p:nvSpPr>
          <p:cNvPr id="4" name="Espace réservé du pied de page 3"/>
          <p:cNvSpPr>
            <a:spLocks noGrp="1"/>
          </p:cNvSpPr>
          <p:nvPr>
            <p:ph type="ftr" sz="quarter" idx="11"/>
          </p:nvPr>
        </p:nvSpPr>
        <p:spPr/>
        <p:txBody>
          <a:bodyPr/>
          <a:lstStyle/>
          <a:p>
            <a:r>
              <a:rPr lang="fr-FR" smtClean="0"/>
              <a:t>EvOQSS- 05/02/2019</a:t>
            </a:r>
            <a:endParaRPr lang="fr-FR"/>
          </a:p>
        </p:txBody>
      </p:sp>
      <p:sp>
        <p:nvSpPr>
          <p:cNvPr id="5" name="Espace réservé du numéro de diapositive 4"/>
          <p:cNvSpPr>
            <a:spLocks noGrp="1"/>
          </p:cNvSpPr>
          <p:nvPr>
            <p:ph type="sldNum" sz="quarter" idx="12"/>
          </p:nvPr>
        </p:nvSpPr>
        <p:spPr/>
        <p:txBody>
          <a:bodyPr/>
          <a:lstStyle/>
          <a:p>
            <a:fld id="{A7C05597-C977-44E9-86AE-34E963975990}" type="slidenum">
              <a:rPr lang="fr-FR" smtClean="0"/>
              <a:t>2</a:t>
            </a:fld>
            <a:endParaRPr lang="fr-F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094" y="1628800"/>
            <a:ext cx="7803034" cy="4599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7965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solidFill>
                  <a:schemeClr val="accent3"/>
                </a:solidFill>
              </a:rPr>
              <a:t>Déclarer un EIAS depuis la page programme </a:t>
            </a:r>
            <a:endParaRPr lang="fr-FR" sz="3600" dirty="0">
              <a:solidFill>
                <a:schemeClr val="accent3"/>
              </a:solidFill>
            </a:endParaRPr>
          </a:p>
        </p:txBody>
      </p:sp>
      <p:sp>
        <p:nvSpPr>
          <p:cNvPr id="3" name="Espace réservé du contenu 2"/>
          <p:cNvSpPr>
            <a:spLocks noGrp="1"/>
          </p:cNvSpPr>
          <p:nvPr>
            <p:ph idx="1"/>
          </p:nvPr>
        </p:nvSpPr>
        <p:spPr/>
        <p:txBody>
          <a:bodyPr/>
          <a:lstStyle/>
          <a:p>
            <a:endParaRPr lang="fr-FR" dirty="0"/>
          </a:p>
        </p:txBody>
      </p:sp>
      <p:sp>
        <p:nvSpPr>
          <p:cNvPr id="4" name="Espace réservé du pied de page 3"/>
          <p:cNvSpPr>
            <a:spLocks noGrp="1"/>
          </p:cNvSpPr>
          <p:nvPr>
            <p:ph type="ftr" sz="quarter" idx="11"/>
          </p:nvPr>
        </p:nvSpPr>
        <p:spPr/>
        <p:txBody>
          <a:bodyPr/>
          <a:lstStyle/>
          <a:p>
            <a:r>
              <a:rPr lang="fr-FR" smtClean="0"/>
              <a:t>EvOQSS- 05/02/2019</a:t>
            </a:r>
            <a:endParaRPr lang="fr-FR"/>
          </a:p>
        </p:txBody>
      </p:sp>
      <p:sp>
        <p:nvSpPr>
          <p:cNvPr id="5" name="Espace réservé du numéro de diapositive 4"/>
          <p:cNvSpPr>
            <a:spLocks noGrp="1"/>
          </p:cNvSpPr>
          <p:nvPr>
            <p:ph type="sldNum" sz="quarter" idx="12"/>
          </p:nvPr>
        </p:nvSpPr>
        <p:spPr/>
        <p:txBody>
          <a:bodyPr/>
          <a:lstStyle/>
          <a:p>
            <a:fld id="{A7C05597-C977-44E9-86AE-34E963975990}" type="slidenum">
              <a:rPr lang="fr-FR" smtClean="0"/>
              <a:t>3</a:t>
            </a:fld>
            <a:endParaRPr lang="fr-F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88" y="1484784"/>
            <a:ext cx="7395582" cy="3615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6704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dirty="0">
                <a:solidFill>
                  <a:schemeClr val="accent3"/>
                </a:solidFill>
              </a:rPr>
              <a:t>Page de </a:t>
            </a:r>
            <a:r>
              <a:rPr lang="fr-FR" sz="3600" dirty="0">
                <a:solidFill>
                  <a:schemeClr val="accent3"/>
                </a:solidFill>
              </a:rPr>
              <a:t>départ : identifier la situation à risque</a:t>
            </a:r>
            <a:endParaRPr lang="fr-FR" sz="3600" dirty="0">
              <a:solidFill>
                <a:schemeClr val="accent3"/>
              </a:solidFill>
            </a:endParaRPr>
          </a:p>
        </p:txBody>
      </p:sp>
      <p:sp>
        <p:nvSpPr>
          <p:cNvPr id="3" name="Espace réservé du contenu 2"/>
          <p:cNvSpPr>
            <a:spLocks noGrp="1"/>
          </p:cNvSpPr>
          <p:nvPr>
            <p:ph idx="1"/>
          </p:nvPr>
        </p:nvSpPr>
        <p:spPr>
          <a:xfrm>
            <a:off x="1763688" y="2132856"/>
            <a:ext cx="6923112" cy="3993307"/>
          </a:xfrm>
        </p:spPr>
        <p:txBody>
          <a:bodyPr>
            <a:normAutofit lnSpcReduction="10000"/>
          </a:bodyPr>
          <a:lstStyle/>
          <a:p>
            <a:endParaRPr lang="fr-FR" dirty="0" smtClean="0"/>
          </a:p>
          <a:p>
            <a:endParaRPr lang="fr-FR" dirty="0"/>
          </a:p>
          <a:p>
            <a:endParaRPr lang="fr-FR" dirty="0" smtClean="0"/>
          </a:p>
          <a:p>
            <a:endParaRPr lang="fr-FR" dirty="0"/>
          </a:p>
          <a:p>
            <a:endParaRPr lang="fr-FR" dirty="0" smtClean="0"/>
          </a:p>
          <a:p>
            <a:endParaRPr lang="fr-FR" dirty="0"/>
          </a:p>
          <a:p>
            <a:endParaRPr lang="fr-FR" sz="2400" b="1" dirty="0" smtClean="0">
              <a:solidFill>
                <a:schemeClr val="tx2"/>
              </a:solidFill>
            </a:endParaRPr>
          </a:p>
          <a:p>
            <a:endParaRPr lang="fr-FR" b="1" dirty="0">
              <a:solidFill>
                <a:schemeClr val="tx2"/>
              </a:solidFill>
            </a:endParaRPr>
          </a:p>
          <a:p>
            <a:pPr marL="0" indent="0">
              <a:buNone/>
            </a:pPr>
            <a:r>
              <a:rPr lang="fr-FR" sz="1500" b="1" dirty="0">
                <a:solidFill>
                  <a:schemeClr val="accent3"/>
                </a:solidFill>
              </a:rPr>
              <a:t>L’événement se réfère t il à une des SAR du programme?</a:t>
            </a:r>
          </a:p>
          <a:p>
            <a:pPr marL="0" indent="0">
              <a:buNone/>
            </a:pPr>
            <a:r>
              <a:rPr lang="fr-FR" sz="1500" b="1" dirty="0" smtClean="0">
                <a:solidFill>
                  <a:schemeClr val="accent3"/>
                </a:solidFill>
              </a:rPr>
              <a:t>Si </a:t>
            </a:r>
            <a:r>
              <a:rPr lang="fr-FR" sz="1500" b="1" dirty="0" smtClean="0">
                <a:solidFill>
                  <a:schemeClr val="accent3"/>
                </a:solidFill>
              </a:rPr>
              <a:t>oui , il s’agit d’un événement ciblé à sélectionner dans le menu déroulant. </a:t>
            </a:r>
            <a:endParaRPr lang="fr-FR" sz="1700" b="1" dirty="0">
              <a:solidFill>
                <a:schemeClr val="accent3"/>
              </a:solidFill>
            </a:endParaRPr>
          </a:p>
        </p:txBody>
      </p:sp>
      <p:sp>
        <p:nvSpPr>
          <p:cNvPr id="4" name="Espace réservé du pied de page 3"/>
          <p:cNvSpPr>
            <a:spLocks noGrp="1"/>
          </p:cNvSpPr>
          <p:nvPr>
            <p:ph type="ftr" sz="quarter" idx="11"/>
          </p:nvPr>
        </p:nvSpPr>
        <p:spPr/>
        <p:txBody>
          <a:bodyPr/>
          <a:lstStyle/>
          <a:p>
            <a:r>
              <a:rPr lang="fr-FR" smtClean="0"/>
              <a:t>EvOQSS- 05/02/2019</a:t>
            </a:r>
            <a:endParaRPr lang="fr-FR" dirty="0"/>
          </a:p>
        </p:txBody>
      </p:sp>
      <p:sp>
        <p:nvSpPr>
          <p:cNvPr id="5" name="Espace réservé du numéro de diapositive 4"/>
          <p:cNvSpPr>
            <a:spLocks noGrp="1"/>
          </p:cNvSpPr>
          <p:nvPr>
            <p:ph type="sldNum" sz="quarter" idx="12"/>
          </p:nvPr>
        </p:nvSpPr>
        <p:spPr/>
        <p:txBody>
          <a:bodyPr/>
          <a:lstStyle/>
          <a:p>
            <a:fld id="{A7C05597-C977-44E9-86AE-34E963975990}" type="slidenum">
              <a:rPr lang="fr-FR" smtClean="0"/>
              <a:t>4</a:t>
            </a:fld>
            <a:endParaRPr lang="fr-F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484784"/>
            <a:ext cx="6892082" cy="3589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75500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Information </a:t>
            </a:r>
            <a:r>
              <a:rPr lang="fr-FR" sz="3200" b="1" dirty="0" smtClean="0">
                <a:solidFill>
                  <a:schemeClr val="accent3"/>
                </a:solidFill>
                <a:latin typeface="+mn-lt"/>
                <a:ea typeface="+mn-ea"/>
                <a:cs typeface="+mn-cs"/>
              </a:rPr>
              <a:t>déclarant- établissement </a:t>
            </a:r>
            <a:endParaRPr lang="fr-FR" sz="3200" b="1" dirty="0">
              <a:solidFill>
                <a:schemeClr val="accent3"/>
              </a:solidFill>
              <a:latin typeface="+mn-lt"/>
              <a:ea typeface="+mn-ea"/>
              <a:cs typeface="+mn-cs"/>
            </a:endParaRPr>
          </a:p>
        </p:txBody>
      </p:sp>
      <p:sp>
        <p:nvSpPr>
          <p:cNvPr id="3" name="Espace réservé du contenu 2"/>
          <p:cNvSpPr>
            <a:spLocks noGrp="1"/>
          </p:cNvSpPr>
          <p:nvPr>
            <p:ph sz="half" idx="1"/>
          </p:nvPr>
        </p:nvSpPr>
        <p:spPr/>
        <p:txBody>
          <a:bodyPr>
            <a:normAutofit fontScale="92500"/>
          </a:bodyPr>
          <a:lstStyle/>
          <a:p>
            <a:endParaRPr lang="fr-FR" dirty="0"/>
          </a:p>
        </p:txBody>
      </p:sp>
      <p:sp>
        <p:nvSpPr>
          <p:cNvPr id="4" name="Espace réservé du contenu 3"/>
          <p:cNvSpPr>
            <a:spLocks noGrp="1"/>
          </p:cNvSpPr>
          <p:nvPr>
            <p:ph sz="half" idx="2"/>
          </p:nvPr>
        </p:nvSpPr>
        <p:spPr/>
        <p:txBody>
          <a:bodyPr>
            <a:normAutofit fontScale="92500"/>
          </a:bodyPr>
          <a:lstStyle/>
          <a:p>
            <a:r>
              <a:rPr lang="fr-FR" sz="2200" b="1" dirty="0" smtClean="0">
                <a:solidFill>
                  <a:schemeClr val="tx2"/>
                </a:solidFill>
              </a:rPr>
              <a:t>* </a:t>
            </a:r>
            <a:r>
              <a:rPr lang="fr-FR" sz="2200" b="1" dirty="0" smtClean="0">
                <a:solidFill>
                  <a:schemeClr val="accent3"/>
                </a:solidFill>
              </a:rPr>
              <a:t>: </a:t>
            </a:r>
            <a:r>
              <a:rPr lang="fr-FR" sz="2200" b="1" dirty="0">
                <a:solidFill>
                  <a:schemeClr val="accent3"/>
                </a:solidFill>
              </a:rPr>
              <a:t>champ obligatoire</a:t>
            </a:r>
          </a:p>
          <a:p>
            <a:r>
              <a:rPr lang="fr-FR" sz="2200" b="1" dirty="0">
                <a:solidFill>
                  <a:schemeClr val="accent3"/>
                </a:solidFill>
              </a:rPr>
              <a:t>Cocher équipe et champ (s) d’activité dans  votre spécialité </a:t>
            </a:r>
          </a:p>
          <a:p>
            <a:endParaRPr lang="fr-FR" sz="2200" b="1" dirty="0">
              <a:solidFill>
                <a:schemeClr val="accent3"/>
              </a:solidFill>
            </a:endParaRPr>
          </a:p>
          <a:p>
            <a:r>
              <a:rPr lang="fr-FR" sz="2200" b="1" dirty="0">
                <a:solidFill>
                  <a:schemeClr val="accent3"/>
                </a:solidFill>
              </a:rPr>
              <a:t>Radiologie diagnostique réalisée en IRM, en dehors des risques liés à l’injection </a:t>
            </a:r>
          </a:p>
          <a:p>
            <a:r>
              <a:rPr lang="fr-FR" sz="2200" b="1" dirty="0">
                <a:solidFill>
                  <a:schemeClr val="accent3"/>
                </a:solidFill>
              </a:rPr>
              <a:t>Radiologie diagnostique utilisant des produits de contraste par voie veineuse ou artérielle (iodés/</a:t>
            </a:r>
            <a:r>
              <a:rPr lang="fr-FR" sz="2200" b="1" dirty="0" err="1">
                <a:solidFill>
                  <a:schemeClr val="accent3"/>
                </a:solidFill>
              </a:rPr>
              <a:t>gadolinés</a:t>
            </a:r>
            <a:r>
              <a:rPr lang="fr-FR" sz="2200" b="1" dirty="0">
                <a:solidFill>
                  <a:schemeClr val="accent3"/>
                </a:solidFill>
              </a:rPr>
              <a:t>)</a:t>
            </a:r>
          </a:p>
          <a:p>
            <a:r>
              <a:rPr lang="fr-FR" sz="2200" b="1" dirty="0">
                <a:solidFill>
                  <a:schemeClr val="accent3"/>
                </a:solidFill>
              </a:rPr>
              <a:t>Radiologie interventionnelle</a:t>
            </a:r>
          </a:p>
          <a:p>
            <a:endParaRPr lang="fr-FR" dirty="0"/>
          </a:p>
          <a:p>
            <a:endParaRPr lang="fr-FR" dirty="0"/>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5</a:t>
            </a:fld>
            <a:endParaRPr lang="fr-F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628800"/>
            <a:ext cx="3660842" cy="2554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1287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200" b="1" dirty="0">
                <a:solidFill>
                  <a:schemeClr val="accent3"/>
                </a:solidFill>
                <a:latin typeface="+mn-lt"/>
                <a:ea typeface="+mn-ea"/>
                <a:cs typeface="+mn-cs"/>
              </a:rPr>
              <a:t>Informations sur le </a:t>
            </a:r>
            <a:r>
              <a:rPr lang="fr-FR" sz="3200" b="1" dirty="0" smtClean="0">
                <a:solidFill>
                  <a:schemeClr val="accent3"/>
                </a:solidFill>
                <a:latin typeface="+mn-lt"/>
                <a:ea typeface="+mn-ea"/>
                <a:cs typeface="+mn-cs"/>
              </a:rPr>
              <a:t>patient : diagnostic principal de prise en charge. </a:t>
            </a:r>
            <a:endParaRPr lang="fr-FR" sz="3200" b="1" dirty="0">
              <a:solidFill>
                <a:schemeClr val="accent3"/>
              </a:solidFill>
              <a:latin typeface="+mn-lt"/>
              <a:ea typeface="+mn-ea"/>
              <a:cs typeface="+mn-cs"/>
            </a:endParaRPr>
          </a:p>
        </p:txBody>
      </p:sp>
      <p:sp>
        <p:nvSpPr>
          <p:cNvPr id="3" name="Espace réservé du contenu 2"/>
          <p:cNvSpPr>
            <a:spLocks noGrp="1"/>
          </p:cNvSpPr>
          <p:nvPr>
            <p:ph sz="half" idx="1"/>
          </p:nvPr>
        </p:nvSpPr>
        <p:spPr/>
        <p:txBody>
          <a:bodyPr>
            <a:normAutofit/>
          </a:bodyPr>
          <a:lstStyle/>
          <a:p>
            <a:r>
              <a:rPr lang="fr-FR" sz="3200" b="1" dirty="0">
                <a:solidFill>
                  <a:schemeClr val="accent3"/>
                </a:solidFill>
              </a:rPr>
              <a:t>Code CIM </a:t>
            </a:r>
            <a:r>
              <a:rPr lang="fr-FR" sz="3200" b="1" dirty="0" smtClean="0">
                <a:solidFill>
                  <a:schemeClr val="accent3"/>
                </a:solidFill>
              </a:rPr>
              <a:t>10  : </a:t>
            </a:r>
            <a:r>
              <a:rPr lang="fr-FR" sz="2400" b="1" dirty="0" smtClean="0">
                <a:solidFill>
                  <a:schemeClr val="accent3"/>
                </a:solidFill>
              </a:rPr>
              <a:t>classification internationale des maladies</a:t>
            </a:r>
            <a:endParaRPr lang="fr-FR" sz="2400" b="1" dirty="0">
              <a:solidFill>
                <a:schemeClr val="accent3"/>
              </a:solidFill>
            </a:endParaRPr>
          </a:p>
          <a:p>
            <a:pPr algn="ctr"/>
            <a:r>
              <a:rPr lang="fr-FR" sz="2400" b="1" dirty="0">
                <a:solidFill>
                  <a:schemeClr val="accent3"/>
                </a:solidFill>
              </a:rPr>
              <a:t>Le crayon bleu donne accès à un moteur de recherche. Cliquer sur ligne choisie et valider</a:t>
            </a:r>
          </a:p>
        </p:txBody>
      </p:sp>
      <p:sp>
        <p:nvSpPr>
          <p:cNvPr id="4" name="Espace réservé du contenu 3"/>
          <p:cNvSpPr>
            <a:spLocks noGrp="1"/>
          </p:cNvSpPr>
          <p:nvPr>
            <p:ph sz="half" idx="2"/>
          </p:nvPr>
        </p:nvSpPr>
        <p:spPr/>
        <p:txBody>
          <a:bodyPr>
            <a:normAutofit/>
          </a:bodyPr>
          <a:lstStyle/>
          <a:p>
            <a:endParaRPr lang="fr-FR" dirty="0" smtClean="0"/>
          </a:p>
          <a:p>
            <a:endParaRPr lang="fr-FR" dirty="0"/>
          </a:p>
          <a:p>
            <a:endParaRPr lang="fr-FR" dirty="0" smtClean="0"/>
          </a:p>
          <a:p>
            <a:endParaRPr lang="fr-FR" dirty="0"/>
          </a:p>
          <a:p>
            <a:endParaRPr lang="fr-FR" dirty="0" smtClean="0"/>
          </a:p>
          <a:p>
            <a:r>
              <a:rPr lang="fr-FR" sz="2400" b="1" dirty="0">
                <a:solidFill>
                  <a:schemeClr val="tx2"/>
                </a:solidFill>
              </a:rPr>
              <a:t>Le code s’incrémente automatiquement</a:t>
            </a: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6</a:t>
            </a:fld>
            <a:endParaRPr lang="fr-F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27" y="4941168"/>
            <a:ext cx="3775816" cy="515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6715" y="1581493"/>
            <a:ext cx="4483621" cy="2085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9079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l="52574" t="30891" r="5843" b="17624"/>
          <a:stretch>
            <a:fillRect/>
          </a:stretch>
        </p:blipFill>
        <p:spPr bwMode="auto">
          <a:xfrm>
            <a:off x="755650" y="1196975"/>
            <a:ext cx="7604125" cy="529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1" name="Titre 1"/>
          <p:cNvSpPr>
            <a:spLocks noGrp="1"/>
          </p:cNvSpPr>
          <p:nvPr>
            <p:ph type="title"/>
          </p:nvPr>
        </p:nvSpPr>
        <p:spPr>
          <a:xfrm>
            <a:off x="533400" y="360363"/>
            <a:ext cx="7772400" cy="476250"/>
          </a:xfrm>
        </p:spPr>
        <p:txBody>
          <a:bodyPr>
            <a:normAutofit fontScale="90000"/>
          </a:bodyPr>
          <a:lstStyle/>
          <a:p>
            <a:r>
              <a:rPr lang="fr-FR" altLang="fr-FR" sz="2400" dirty="0" smtClean="0"/>
              <a:t/>
            </a:r>
            <a:br>
              <a:rPr lang="fr-FR" altLang="fr-FR" sz="2400" dirty="0" smtClean="0"/>
            </a:br>
            <a:r>
              <a:rPr lang="fr-FR" altLang="fr-FR" sz="2400" dirty="0" smtClean="0">
                <a:solidFill>
                  <a:schemeClr val="accent3"/>
                </a:solidFill>
              </a:rPr>
              <a:t>désignation du diagnostic dans la nomenclature CIM 10</a:t>
            </a:r>
          </a:p>
        </p:txBody>
      </p:sp>
      <p:sp>
        <p:nvSpPr>
          <p:cNvPr id="2" name="Espace réservé du pied de page 1"/>
          <p:cNvSpPr>
            <a:spLocks noGrp="1"/>
          </p:cNvSpPr>
          <p:nvPr>
            <p:ph type="ftr" sz="quarter" idx="11"/>
          </p:nvPr>
        </p:nvSpPr>
        <p:spPr/>
        <p:txBody>
          <a:bodyPr/>
          <a:lstStyle/>
          <a:p>
            <a:pPr>
              <a:defRPr/>
            </a:pPr>
            <a:r>
              <a:rPr lang="fr-FR" smtClean="0"/>
              <a:t>EvOQSS- 05/02/2019</a:t>
            </a:r>
            <a:endParaRPr lang="fr-FR"/>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7</a:t>
            </a:fld>
            <a:endParaRPr lang="fr-FR"/>
          </a:p>
        </p:txBody>
      </p:sp>
      <p:sp>
        <p:nvSpPr>
          <p:cNvPr id="4" name="Rectangle 3"/>
          <p:cNvSpPr/>
          <p:nvPr/>
        </p:nvSpPr>
        <p:spPr>
          <a:xfrm>
            <a:off x="7092950" y="1196975"/>
            <a:ext cx="1871663" cy="2808288"/>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dirty="0">
                <a:solidFill>
                  <a:schemeClr val="bg1"/>
                </a:solidFill>
              </a:rPr>
              <a:t>L’ensemble de la CIM 10 est accessible. Un seul choix est possible. La zone recherche fonctionne sur des parties d’information à chercher.</a:t>
            </a:r>
          </a:p>
          <a:p>
            <a:pPr algn="ctr">
              <a:defRPr/>
            </a:pPr>
            <a:endParaRPr lang="fr-FR" sz="1400" dirty="0">
              <a:solidFill>
                <a:schemeClr val="bg1"/>
              </a:solidFill>
            </a:endParaRPr>
          </a:p>
          <a:p>
            <a:pPr algn="ctr">
              <a:defRPr/>
            </a:pPr>
            <a:r>
              <a:rPr lang="fr-FR" sz="1400" dirty="0">
                <a:solidFill>
                  <a:schemeClr val="bg1"/>
                </a:solidFill>
              </a:rPr>
              <a:t>Cliquer sur la ligne à sélectionner et valider.</a:t>
            </a:r>
          </a:p>
        </p:txBody>
      </p:sp>
    </p:spTree>
    <p:extLst>
      <p:ext uri="{BB962C8B-B14F-4D97-AF65-F5344CB8AC3E}">
        <p14:creationId xmlns:p14="http://schemas.microsoft.com/office/powerpoint/2010/main" val="816508038"/>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S</a:t>
            </a:r>
            <a:r>
              <a:rPr lang="fr-FR" sz="3200" b="1" dirty="0" smtClean="0">
                <a:solidFill>
                  <a:schemeClr val="accent3"/>
                </a:solidFill>
                <a:latin typeface="+mn-lt"/>
                <a:ea typeface="+mn-ea"/>
                <a:cs typeface="+mn-cs"/>
              </a:rPr>
              <a:t>ituation </a:t>
            </a:r>
            <a:r>
              <a:rPr lang="fr-FR" sz="3200" b="1" dirty="0">
                <a:solidFill>
                  <a:schemeClr val="accent3"/>
                </a:solidFill>
                <a:latin typeface="+mn-lt"/>
                <a:ea typeface="+mn-ea"/>
                <a:cs typeface="+mn-cs"/>
              </a:rPr>
              <a:t>clinique</a:t>
            </a:r>
          </a:p>
        </p:txBody>
      </p:sp>
      <p:sp>
        <p:nvSpPr>
          <p:cNvPr id="3" name="Espace réservé du contenu 2"/>
          <p:cNvSpPr>
            <a:spLocks noGrp="1"/>
          </p:cNvSpPr>
          <p:nvPr>
            <p:ph sz="half" idx="1"/>
          </p:nvPr>
        </p:nvSpPr>
        <p:spPr/>
        <p:txBody>
          <a:bodyPr>
            <a:normAutofit/>
          </a:bodyPr>
          <a:lstStyle/>
          <a:p>
            <a:r>
              <a:rPr lang="fr-FR" sz="3100" b="1" dirty="0">
                <a:solidFill>
                  <a:schemeClr val="accent3"/>
                </a:solidFill>
              </a:rPr>
              <a:t>Complexité de la situation clinique avant la survenue de </a:t>
            </a:r>
            <a:r>
              <a:rPr lang="fr-FR" sz="3100" b="1" dirty="0" smtClean="0">
                <a:solidFill>
                  <a:schemeClr val="accent3"/>
                </a:solidFill>
              </a:rPr>
              <a:t>l’EIAS</a:t>
            </a:r>
          </a:p>
          <a:p>
            <a:pPr marL="0" indent="0">
              <a:buNone/>
            </a:pPr>
            <a:endParaRPr lang="fr-FR" sz="3100" b="1" dirty="0">
              <a:solidFill>
                <a:schemeClr val="tx2"/>
              </a:solidFill>
            </a:endParaRPr>
          </a:p>
          <a:p>
            <a:r>
              <a:rPr lang="fr-FR" sz="2000" b="1" dirty="0">
                <a:solidFill>
                  <a:schemeClr val="accent3"/>
                </a:solidFill>
              </a:rPr>
              <a:t>Menu déroulant : </a:t>
            </a:r>
          </a:p>
          <a:p>
            <a:endParaRPr lang="fr-FR" dirty="0"/>
          </a:p>
          <a:p>
            <a:pPr marL="0" indent="0">
              <a:buNone/>
            </a:pPr>
            <a:r>
              <a:rPr lang="fr-FR" dirty="0" smtClean="0"/>
              <a:t> </a:t>
            </a:r>
            <a:endParaRPr lang="fr-FR" dirty="0"/>
          </a:p>
        </p:txBody>
      </p:sp>
      <p:sp>
        <p:nvSpPr>
          <p:cNvPr id="4" name="Espace réservé du contenu 3"/>
          <p:cNvSpPr>
            <a:spLocks noGrp="1"/>
          </p:cNvSpPr>
          <p:nvPr>
            <p:ph sz="half" idx="2"/>
          </p:nvPr>
        </p:nvSpPr>
        <p:spPr/>
        <p:txBody>
          <a:bodyPr>
            <a:noAutofit/>
          </a:bodyPr>
          <a:lstStyle/>
          <a:p>
            <a:r>
              <a:rPr lang="fr-FR" sz="2000" b="1" dirty="0">
                <a:solidFill>
                  <a:schemeClr val="accent3"/>
                </a:solidFill>
              </a:rPr>
              <a:t>La complexité peut être appréciée en fonction : - de l'incertitude diagnostique, - de la lourdeur des moyens diagnostiques ou thérapeutiques à mettre en œuvre, - du caractère inhabituel de la stratégie thérapeutique (par exemple : nombre élevé d'intervenants de disciplines différentes), - de la charge de travail dévolue à la planification de l'acte et à la coordination des intervenants, etc.</a:t>
            </a:r>
            <a:endParaRPr lang="fr-FR" sz="2400" b="1" dirty="0">
              <a:solidFill>
                <a:schemeClr val="accent3"/>
              </a:solidFill>
            </a:endParaRP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8</a:t>
            </a:fld>
            <a:endParaRPr lang="fr-F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714123"/>
            <a:ext cx="19812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8673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Situation clinique</a:t>
            </a:r>
          </a:p>
        </p:txBody>
      </p:sp>
      <p:sp>
        <p:nvSpPr>
          <p:cNvPr id="3" name="Espace réservé du contenu 2"/>
          <p:cNvSpPr>
            <a:spLocks noGrp="1"/>
          </p:cNvSpPr>
          <p:nvPr>
            <p:ph sz="half" idx="1"/>
          </p:nvPr>
        </p:nvSpPr>
        <p:spPr/>
        <p:txBody>
          <a:bodyPr>
            <a:normAutofit fontScale="77500" lnSpcReduction="20000"/>
          </a:bodyPr>
          <a:lstStyle/>
          <a:p>
            <a:r>
              <a:rPr lang="fr-FR" sz="3100" b="1" dirty="0">
                <a:solidFill>
                  <a:schemeClr val="accent3"/>
                </a:solidFill>
              </a:rPr>
              <a:t>Score de gravité </a:t>
            </a:r>
            <a:r>
              <a:rPr lang="fr-FR" sz="3100" b="1" dirty="0" smtClean="0">
                <a:solidFill>
                  <a:schemeClr val="accent3"/>
                </a:solidFill>
              </a:rPr>
              <a:t>clinique</a:t>
            </a:r>
          </a:p>
          <a:p>
            <a:r>
              <a:rPr lang="fr-FR" sz="3100" b="1" dirty="0">
                <a:solidFill>
                  <a:schemeClr val="accent3"/>
                </a:solidFill>
              </a:rPr>
              <a:t>Indicateur mesurant la gravité de l'état clinique du patient au moment de sa prise en charge. </a:t>
            </a:r>
            <a:endParaRPr lang="fr-FR" sz="3100" b="1" dirty="0" smtClean="0">
              <a:solidFill>
                <a:schemeClr val="accent3"/>
              </a:solidFill>
            </a:endParaRPr>
          </a:p>
          <a:p>
            <a:r>
              <a:rPr lang="fr-FR" sz="3100" b="1" dirty="0" smtClean="0">
                <a:solidFill>
                  <a:schemeClr val="accent3"/>
                </a:solidFill>
              </a:rPr>
              <a:t>Chaque </a:t>
            </a:r>
            <a:r>
              <a:rPr lang="fr-FR" sz="3100" b="1" dirty="0">
                <a:solidFill>
                  <a:schemeClr val="accent3"/>
                </a:solidFill>
              </a:rPr>
              <a:t>spécialité peut détermine celui qui lui apparaît le plus pertinent dans l'étude des risques de la spécialité, en privilégiant les scores déjà validés dans la littérature.</a:t>
            </a:r>
          </a:p>
        </p:txBody>
      </p:sp>
      <p:sp>
        <p:nvSpPr>
          <p:cNvPr id="4" name="Espace réservé du contenu 3"/>
          <p:cNvSpPr>
            <a:spLocks noGrp="1"/>
          </p:cNvSpPr>
          <p:nvPr>
            <p:ph sz="half" idx="2"/>
          </p:nvPr>
        </p:nvSpPr>
        <p:spPr/>
        <p:txBody>
          <a:bodyPr>
            <a:normAutofit fontScale="77500" lnSpcReduction="20000"/>
          </a:bodyPr>
          <a:lstStyle/>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r>
              <a:rPr lang="fr-FR" sz="3100" b="1" dirty="0">
                <a:solidFill>
                  <a:schemeClr val="tx2"/>
                </a:solidFill>
              </a:rPr>
              <a:t>Choix possible  dans un menu déroulant</a:t>
            </a: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9</a:t>
            </a:fld>
            <a:endParaRPr lang="fr-F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628800"/>
            <a:ext cx="1828800" cy="216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569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tx2"/>
                </a:solidFill>
                <a:latin typeface="+mn-lt"/>
                <a:ea typeface="+mn-ea"/>
                <a:cs typeface="+mn-cs"/>
              </a:rPr>
              <a:t>Situation clinique</a:t>
            </a:r>
            <a:endParaRPr lang="fr-FR" sz="3200" b="1" dirty="0">
              <a:solidFill>
                <a:schemeClr val="tx2"/>
              </a:solidFill>
              <a:latin typeface="+mn-lt"/>
              <a:ea typeface="+mn-ea"/>
              <a:cs typeface="+mn-cs"/>
            </a:endParaRPr>
          </a:p>
        </p:txBody>
      </p:sp>
      <p:sp>
        <p:nvSpPr>
          <p:cNvPr id="3" name="Espace réservé du contenu 2"/>
          <p:cNvSpPr>
            <a:spLocks noGrp="1"/>
          </p:cNvSpPr>
          <p:nvPr>
            <p:ph sz="half" idx="1"/>
          </p:nvPr>
        </p:nvSpPr>
        <p:spPr/>
        <p:txBody>
          <a:bodyPr>
            <a:normAutofit fontScale="92500"/>
          </a:bodyPr>
          <a:lstStyle/>
          <a:p>
            <a:r>
              <a:rPr lang="fr-FR" sz="2600" b="1" dirty="0">
                <a:solidFill>
                  <a:schemeClr val="tx2"/>
                </a:solidFill>
              </a:rPr>
              <a:t>Éléments de la situation clinique susceptibles  d’avoir favorisé l’événement </a:t>
            </a:r>
            <a:r>
              <a:rPr lang="fr-FR" sz="2600" b="1" dirty="0" smtClean="0">
                <a:solidFill>
                  <a:schemeClr val="tx2"/>
                </a:solidFill>
              </a:rPr>
              <a:t>:</a:t>
            </a:r>
            <a:endParaRPr lang="fr-FR" sz="2600" b="1" dirty="0">
              <a:solidFill>
                <a:schemeClr val="accent3"/>
              </a:solidFill>
            </a:endParaRPr>
          </a:p>
        </p:txBody>
      </p:sp>
      <p:sp>
        <p:nvSpPr>
          <p:cNvPr id="4" name="Espace réservé du contenu 3"/>
          <p:cNvSpPr>
            <a:spLocks noGrp="1"/>
          </p:cNvSpPr>
          <p:nvPr>
            <p:ph sz="half" idx="2"/>
          </p:nvPr>
        </p:nvSpPr>
        <p:spPr/>
        <p:txBody>
          <a:bodyPr>
            <a:normAutofit fontScale="92500"/>
          </a:bodyPr>
          <a:lstStyle/>
          <a:p>
            <a:r>
              <a:rPr lang="fr-FR" dirty="0">
                <a:solidFill>
                  <a:schemeClr val="accent3"/>
                </a:solidFill>
              </a:rPr>
              <a:t>Antécédents (maladies, etc.), comorbidité, terrain, traitement en cours : Pathologies physiques ou mentales, ou traitements en cours qui auraient pu favoriser la survenue de l'événement en augmentant les risques de la prise en charge. </a:t>
            </a:r>
            <a:endParaRPr lang="fr-FR" sz="3200" b="1" dirty="0">
              <a:solidFill>
                <a:schemeClr val="accent3"/>
              </a:solidFill>
            </a:endParaRPr>
          </a:p>
          <a:p>
            <a:endParaRPr lang="fr-FR" dirty="0"/>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10</a:t>
            </a:fld>
            <a:endParaRPr lang="fr-FR"/>
          </a:p>
        </p:txBody>
      </p:sp>
    </p:spTree>
    <p:extLst>
      <p:ext uri="{BB962C8B-B14F-4D97-AF65-F5344CB8AC3E}">
        <p14:creationId xmlns:p14="http://schemas.microsoft.com/office/powerpoint/2010/main" val="1666606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p:cNvPicPr>
            <a:picLocks noChangeAspect="1" noChangeArrowheads="1"/>
          </p:cNvPicPr>
          <p:nvPr/>
        </p:nvPicPr>
        <p:blipFill>
          <a:blip r:embed="rId3">
            <a:extLst>
              <a:ext uri="{28A0092B-C50C-407E-A947-70E740481C1C}">
                <a14:useLocalDpi xmlns:a14="http://schemas.microsoft.com/office/drawing/2010/main" val="0"/>
              </a:ext>
            </a:extLst>
          </a:blip>
          <a:srcRect l="19933" t="31351" r="33379" b="5946"/>
          <a:stretch>
            <a:fillRect/>
          </a:stretch>
        </p:blipFill>
        <p:spPr bwMode="auto">
          <a:xfrm>
            <a:off x="179388" y="980728"/>
            <a:ext cx="7921625" cy="5585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5" name="Titre 1"/>
          <p:cNvSpPr>
            <a:spLocks noGrp="1"/>
          </p:cNvSpPr>
          <p:nvPr>
            <p:ph type="title"/>
          </p:nvPr>
        </p:nvSpPr>
        <p:spPr>
          <a:xfrm>
            <a:off x="533400" y="73024"/>
            <a:ext cx="7772400" cy="907704"/>
          </a:xfrm>
        </p:spPr>
        <p:txBody>
          <a:bodyPr>
            <a:normAutofit/>
          </a:bodyPr>
          <a:lstStyle/>
          <a:p>
            <a:r>
              <a:rPr lang="fr-FR" altLang="fr-FR" dirty="0" smtClean="0"/>
              <a:t>Procédure de soins</a:t>
            </a:r>
            <a:endParaRPr lang="fr-FR" altLang="fr-FR" dirty="0" smtClean="0"/>
          </a:p>
        </p:txBody>
      </p:sp>
      <p:sp>
        <p:nvSpPr>
          <p:cNvPr id="2" name="Espace réservé du pied de page 1"/>
          <p:cNvSpPr>
            <a:spLocks noGrp="1"/>
          </p:cNvSpPr>
          <p:nvPr>
            <p:ph type="ftr" sz="quarter" idx="11"/>
          </p:nvPr>
        </p:nvSpPr>
        <p:spPr>
          <a:xfrm>
            <a:off x="2249501" y="0"/>
            <a:ext cx="4114800" cy="329184"/>
          </a:xfrm>
        </p:spPr>
        <p:txBody>
          <a:bodyPr/>
          <a:lstStyle/>
          <a:p>
            <a:pPr>
              <a:defRPr/>
            </a:pPr>
            <a:r>
              <a:rPr lang="fr-FR" dirty="0" err="1" smtClean="0"/>
              <a:t>EvOQSS</a:t>
            </a:r>
            <a:r>
              <a:rPr lang="fr-FR" dirty="0" smtClean="0"/>
              <a:t>- 05/02/2019</a:t>
            </a:r>
            <a:endParaRPr lang="fr-FR" dirty="0"/>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11</a:t>
            </a:fld>
            <a:endParaRPr lang="fr-FR"/>
          </a:p>
        </p:txBody>
      </p:sp>
      <p:sp>
        <p:nvSpPr>
          <p:cNvPr id="4" name="Rectangle 5"/>
          <p:cNvSpPr>
            <a:spLocks noChangeArrowheads="1"/>
          </p:cNvSpPr>
          <p:nvPr/>
        </p:nvSpPr>
        <p:spPr bwMode="auto">
          <a:xfrm rot="1644927">
            <a:off x="2341563" y="3281363"/>
            <a:ext cx="7556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fr-FR" altLang="fr-FR" sz="3200" b="1">
                <a:solidFill>
                  <a:srgbClr val="C00000"/>
                </a:solidFill>
                <a:latin typeface="Calibri" pitchFamily="34" charset="0"/>
                <a:ea typeface="Calibri" pitchFamily="34" charset="0"/>
                <a:cs typeface="Times New Roman" pitchFamily="18" charset="0"/>
                <a:sym typeface="Wingdings" pitchFamily="2" charset="2"/>
              </a:rPr>
              <a:t></a:t>
            </a:r>
          </a:p>
        </p:txBody>
      </p:sp>
    </p:spTree>
    <p:extLst>
      <p:ext uri="{BB962C8B-B14F-4D97-AF65-F5344CB8AC3E}">
        <p14:creationId xmlns:p14="http://schemas.microsoft.com/office/powerpoint/2010/main" val="3388304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Procédure de soin</a:t>
            </a:r>
            <a:endParaRPr lang="fr-FR" sz="3200" b="1" dirty="0">
              <a:solidFill>
                <a:schemeClr val="accent3"/>
              </a:solidFill>
              <a:latin typeface="+mn-lt"/>
              <a:ea typeface="+mn-ea"/>
              <a:cs typeface="+mn-cs"/>
            </a:endParaRPr>
          </a:p>
        </p:txBody>
      </p:sp>
      <p:sp>
        <p:nvSpPr>
          <p:cNvPr id="3" name="Espace réservé du contenu 2"/>
          <p:cNvSpPr>
            <a:spLocks noGrp="1"/>
          </p:cNvSpPr>
          <p:nvPr>
            <p:ph sz="half" idx="1"/>
          </p:nvPr>
        </p:nvSpPr>
        <p:spPr/>
        <p:txBody>
          <a:bodyPr>
            <a:normAutofit fontScale="92500" lnSpcReduction="10000"/>
          </a:bodyPr>
          <a:lstStyle/>
          <a:p>
            <a:r>
              <a:rPr lang="fr-FR" b="1" dirty="0">
                <a:solidFill>
                  <a:schemeClr val="accent3"/>
                </a:solidFill>
              </a:rPr>
              <a:t>Désigner l’acte réalisé : code CCAM</a:t>
            </a:r>
          </a:p>
          <a:p>
            <a:r>
              <a:rPr lang="fr-FR" b="1" dirty="0">
                <a:solidFill>
                  <a:schemeClr val="accent3"/>
                </a:solidFill>
              </a:rPr>
              <a:t>La classification commune des actes médicaux (CCAM) est une nomenclature française destinée à coder les gestes pratiqués par les médecins (gestes techniques et actes intellectuels cliniques). </a:t>
            </a:r>
          </a:p>
        </p:txBody>
      </p:sp>
      <p:sp>
        <p:nvSpPr>
          <p:cNvPr id="4" name="Espace réservé du contenu 3"/>
          <p:cNvSpPr>
            <a:spLocks noGrp="1"/>
          </p:cNvSpPr>
          <p:nvPr>
            <p:ph sz="half" idx="2"/>
          </p:nvPr>
        </p:nvSpPr>
        <p:spPr/>
        <p:txBody>
          <a:bodyPr>
            <a:normAutofit fontScale="92500" lnSpcReduction="10000"/>
          </a:bodyPr>
          <a:lstStyle/>
          <a:p>
            <a:r>
              <a:rPr lang="fr-FR" b="1" dirty="0">
                <a:solidFill>
                  <a:schemeClr val="tx2"/>
                </a:solidFill>
              </a:rPr>
              <a:t>Crayon bleu : ouverture d’une </a:t>
            </a:r>
            <a:r>
              <a:rPr lang="fr-FR" b="1" dirty="0" smtClean="0">
                <a:solidFill>
                  <a:schemeClr val="tx2"/>
                </a:solidFill>
              </a:rPr>
              <a:t>fenêtre, cliquer sur la ligne choisie et valider</a:t>
            </a:r>
            <a:endParaRPr lang="fr-FR" b="1" dirty="0">
              <a:solidFill>
                <a:schemeClr val="tx2"/>
              </a:solidFill>
            </a:endParaRPr>
          </a:p>
          <a:p>
            <a:endParaRPr lang="fr-FR" dirty="0"/>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12</a:t>
            </a:fld>
            <a:endParaRPr lang="fr-F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4917" y="3501008"/>
            <a:ext cx="4169296" cy="2691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1566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tx2"/>
                </a:solidFill>
                <a:latin typeface="+mn-lt"/>
                <a:ea typeface="+mn-ea"/>
                <a:cs typeface="+mn-cs"/>
              </a:rPr>
              <a:t>Procédure de soins</a:t>
            </a:r>
            <a:endParaRPr lang="fr-FR" sz="3200" b="1" dirty="0">
              <a:solidFill>
                <a:schemeClr val="tx2"/>
              </a:solidFill>
              <a:latin typeface="+mn-lt"/>
              <a:ea typeface="+mn-ea"/>
              <a:cs typeface="+mn-cs"/>
            </a:endParaRPr>
          </a:p>
        </p:txBody>
      </p:sp>
      <p:sp>
        <p:nvSpPr>
          <p:cNvPr id="3" name="Espace réservé du contenu 2"/>
          <p:cNvSpPr>
            <a:spLocks noGrp="1"/>
          </p:cNvSpPr>
          <p:nvPr>
            <p:ph sz="half" idx="1"/>
          </p:nvPr>
        </p:nvSpPr>
        <p:spPr/>
        <p:txBody>
          <a:bodyPr>
            <a:normAutofit fontScale="70000" lnSpcReduction="20000"/>
          </a:bodyPr>
          <a:lstStyle/>
          <a:p>
            <a:pPr marL="0" indent="0">
              <a:buNone/>
            </a:pPr>
            <a:r>
              <a:rPr lang="fr-FR" sz="2600" b="1" dirty="0">
                <a:solidFill>
                  <a:schemeClr val="accent3"/>
                </a:solidFill>
              </a:rPr>
              <a:t>Technique particulière : </a:t>
            </a:r>
          </a:p>
          <a:p>
            <a:pPr marL="0" indent="0">
              <a:buNone/>
            </a:pPr>
            <a:r>
              <a:rPr lang="fr-FR" sz="2600" b="1" dirty="0">
                <a:solidFill>
                  <a:schemeClr val="accent3"/>
                </a:solidFill>
              </a:rPr>
              <a:t>Actes, techniques, gestes, matériels, organisation présentant un caractère </a:t>
            </a:r>
            <a:r>
              <a:rPr lang="fr-FR" sz="2600" b="1" dirty="0" smtClean="0">
                <a:solidFill>
                  <a:schemeClr val="accent3"/>
                </a:solidFill>
              </a:rPr>
              <a:t>novateur </a:t>
            </a:r>
            <a:r>
              <a:rPr lang="fr-FR" sz="2600" b="1" dirty="0">
                <a:solidFill>
                  <a:schemeClr val="accent3"/>
                </a:solidFill>
              </a:rPr>
              <a:t>ou particulier</a:t>
            </a:r>
            <a:r>
              <a:rPr lang="fr-FR" sz="2600" b="1" dirty="0" smtClean="0">
                <a:solidFill>
                  <a:schemeClr val="accent3"/>
                </a:solidFill>
              </a:rPr>
              <a:t>.</a:t>
            </a:r>
          </a:p>
          <a:p>
            <a:pPr marL="0" indent="0">
              <a:buNone/>
            </a:pPr>
            <a:r>
              <a:rPr lang="fr-FR" sz="2600" b="1" dirty="0" smtClean="0">
                <a:solidFill>
                  <a:schemeClr val="accent3"/>
                </a:solidFill>
              </a:rPr>
              <a:t>Lien avec l’utilisation d’un produit de santé  lien avec utilisation de rayonnements ionisants: </a:t>
            </a:r>
          </a:p>
          <a:p>
            <a:pPr marL="0" indent="0">
              <a:buNone/>
            </a:pPr>
            <a:r>
              <a:rPr lang="fr-FR" sz="2400" dirty="0" smtClean="0">
                <a:solidFill>
                  <a:schemeClr val="accent1"/>
                </a:solidFill>
              </a:rPr>
              <a:t>Si </a:t>
            </a:r>
            <a:r>
              <a:rPr lang="fr-FR" sz="2400" dirty="0">
                <a:solidFill>
                  <a:schemeClr val="accent1"/>
                </a:solidFill>
              </a:rPr>
              <a:t>vous avez répondu "oui" à cette question, vous devez vous assurer que cet événement ne doit pas être également déclaré auprès d’une vigilance réglementaire spécifique de ce risque. L’expert de votre organisme agréé vous en fera éventuellement part dans la rubrique « décision de l’expert » lors de l’analyse de votre déclaration.</a:t>
            </a:r>
            <a:endParaRPr lang="fr-FR" sz="2600" b="1" dirty="0">
              <a:solidFill>
                <a:schemeClr val="accent1"/>
              </a:solidFill>
            </a:endParaRPr>
          </a:p>
        </p:txBody>
      </p:sp>
      <p:sp>
        <p:nvSpPr>
          <p:cNvPr id="4" name="Espace réservé du contenu 3"/>
          <p:cNvSpPr>
            <a:spLocks noGrp="1"/>
          </p:cNvSpPr>
          <p:nvPr>
            <p:ph sz="half" idx="2"/>
          </p:nvPr>
        </p:nvSpPr>
        <p:spPr/>
        <p:txBody>
          <a:bodyPr>
            <a:normAutofit fontScale="70000" lnSpcReduction="20000"/>
          </a:bodyPr>
          <a:lstStyle/>
          <a:p>
            <a:endParaRPr lang="fr-FR" dirty="0"/>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13</a:t>
            </a:fld>
            <a:endParaRPr lang="fr-F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760895"/>
            <a:ext cx="4429326" cy="1015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9849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Circonstances de l’événement</a:t>
            </a:r>
            <a:endParaRPr lang="fr-FR" sz="3200" b="1" dirty="0">
              <a:solidFill>
                <a:schemeClr val="accent3"/>
              </a:solidFill>
              <a:latin typeface="+mn-lt"/>
              <a:ea typeface="+mn-ea"/>
              <a:cs typeface="+mn-cs"/>
            </a:endParaRPr>
          </a:p>
        </p:txBody>
      </p:sp>
      <p:sp>
        <p:nvSpPr>
          <p:cNvPr id="3" name="Espace réservé du contenu 2"/>
          <p:cNvSpPr>
            <a:spLocks noGrp="1"/>
          </p:cNvSpPr>
          <p:nvPr>
            <p:ph idx="1"/>
          </p:nvPr>
        </p:nvSpPr>
        <p:spPr/>
        <p:txBody>
          <a:bodyPr>
            <a:noAutofit/>
          </a:bodyPr>
          <a:lstStyle/>
          <a:p>
            <a:r>
              <a:rPr lang="fr-FR" sz="2600" b="1" dirty="0">
                <a:solidFill>
                  <a:schemeClr val="accent3"/>
                </a:solidFill>
              </a:rPr>
              <a:t>Que s’est il passé? </a:t>
            </a:r>
          </a:p>
          <a:p>
            <a:pPr marL="0" indent="0">
              <a:buNone/>
            </a:pPr>
            <a:r>
              <a:rPr lang="fr-FR" sz="2600" b="1" dirty="0">
                <a:solidFill>
                  <a:schemeClr val="tx2"/>
                </a:solidFill>
              </a:rPr>
              <a:t>=  </a:t>
            </a:r>
            <a:r>
              <a:rPr lang="fr-FR" b="1" dirty="0">
                <a:solidFill>
                  <a:schemeClr val="tx2"/>
                </a:solidFill>
              </a:rPr>
              <a:t>question clé  :  </a:t>
            </a:r>
            <a:r>
              <a:rPr lang="fr-FR" sz="2600" b="1" dirty="0">
                <a:solidFill>
                  <a:schemeClr val="accent3"/>
                </a:solidFill>
              </a:rPr>
              <a:t>chronologie de l’événement </a:t>
            </a:r>
          </a:p>
          <a:p>
            <a:pPr marL="0" indent="0">
              <a:buNone/>
            </a:pPr>
            <a:r>
              <a:rPr lang="fr-FR" sz="2000" b="1" dirty="0">
                <a:solidFill>
                  <a:schemeClr val="accent3"/>
                </a:solidFill>
              </a:rPr>
              <a:t>Décrire les faits qui sont survenus de façon chronologique en mettant en évidence les acteurs, les lieux, les matériels, les informations, les pratiques impliqués, l’organisation (qui, quoi, ou, quand, comment). Décrire l’influence de l’organisation, des équipes ainsi que toute information permettant à un lecteur extérieur à votre établissement de comprendre les circonstances de l’événement. Attention, lorsque vous évoquez des individus dans votre description, désignez les par leur fonction et non pas par leur nom. Exemple : l'anesthésiste, l'infirmière de bloc, la responsable de bloc, la sage-femme ...).</a:t>
            </a:r>
          </a:p>
        </p:txBody>
      </p:sp>
      <p:sp>
        <p:nvSpPr>
          <p:cNvPr id="4" name="Espace réservé du pied de page 3"/>
          <p:cNvSpPr>
            <a:spLocks noGrp="1"/>
          </p:cNvSpPr>
          <p:nvPr>
            <p:ph type="ftr" sz="quarter" idx="11"/>
          </p:nvPr>
        </p:nvSpPr>
        <p:spPr>
          <a:xfrm>
            <a:off x="2195736" y="0"/>
            <a:ext cx="4114800" cy="329184"/>
          </a:xfrm>
        </p:spPr>
        <p:txBody>
          <a:bodyPr/>
          <a:lstStyle/>
          <a:p>
            <a:r>
              <a:rPr lang="fr-FR" dirty="0" err="1" smtClean="0"/>
              <a:t>EvOQSS</a:t>
            </a:r>
            <a:r>
              <a:rPr lang="fr-FR" dirty="0" smtClean="0"/>
              <a:t>- 05/02/2019</a:t>
            </a:r>
            <a:endParaRPr lang="fr-FR" dirty="0"/>
          </a:p>
        </p:txBody>
      </p:sp>
      <p:sp>
        <p:nvSpPr>
          <p:cNvPr id="5" name="Espace réservé du numéro de diapositive 4"/>
          <p:cNvSpPr>
            <a:spLocks noGrp="1"/>
          </p:cNvSpPr>
          <p:nvPr>
            <p:ph type="sldNum" sz="quarter" idx="12"/>
          </p:nvPr>
        </p:nvSpPr>
        <p:spPr/>
        <p:txBody>
          <a:bodyPr/>
          <a:lstStyle/>
          <a:p>
            <a:fld id="{A7C05597-C977-44E9-86AE-34E963975990}" type="slidenum">
              <a:rPr lang="fr-FR" smtClean="0"/>
              <a:t>14</a:t>
            </a:fld>
            <a:endParaRPr lang="fr-FR"/>
          </a:p>
        </p:txBody>
      </p:sp>
    </p:spTree>
    <p:extLst>
      <p:ext uri="{BB962C8B-B14F-4D97-AF65-F5344CB8AC3E}">
        <p14:creationId xmlns:p14="http://schemas.microsoft.com/office/powerpoint/2010/main" val="3659180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Circonstances de l’événement</a:t>
            </a:r>
            <a:endParaRPr lang="fr-FR" sz="3200" b="1" dirty="0">
              <a:solidFill>
                <a:schemeClr val="accent3"/>
              </a:solidFill>
              <a:latin typeface="+mn-lt"/>
              <a:ea typeface="+mn-ea"/>
              <a:cs typeface="+mn-cs"/>
            </a:endParaRPr>
          </a:p>
        </p:txBody>
      </p:sp>
      <p:sp>
        <p:nvSpPr>
          <p:cNvPr id="3" name="Espace réservé du contenu 2"/>
          <p:cNvSpPr>
            <a:spLocks noGrp="1"/>
          </p:cNvSpPr>
          <p:nvPr>
            <p:ph sz="half" idx="1"/>
          </p:nvPr>
        </p:nvSpPr>
        <p:spPr/>
        <p:txBody>
          <a:bodyPr>
            <a:normAutofit fontScale="47500" lnSpcReduction="20000"/>
          </a:bodyPr>
          <a:lstStyle/>
          <a:p>
            <a:pPr marL="0" indent="0">
              <a:buNone/>
            </a:pPr>
            <a:r>
              <a:rPr lang="fr-FR" b="1" dirty="0" smtClean="0">
                <a:solidFill>
                  <a:schemeClr val="tx2"/>
                </a:solidFill>
              </a:rPr>
              <a:t>Localisation de l’événement : menu déroulant </a:t>
            </a:r>
          </a:p>
          <a:p>
            <a:pPr>
              <a:buFont typeface="Wingdings" panose="05000000000000000000" pitchFamily="2" charset="2"/>
              <a:buChar char="§"/>
            </a:pPr>
            <a:r>
              <a:rPr lang="fr-FR" sz="2900" dirty="0">
                <a:solidFill>
                  <a:schemeClr val="accent3"/>
                </a:solidFill>
              </a:rPr>
              <a:t>Unité Hospitalisation</a:t>
            </a:r>
          </a:p>
          <a:p>
            <a:pPr>
              <a:buFont typeface="Wingdings" panose="05000000000000000000" pitchFamily="2" charset="2"/>
              <a:buChar char="§"/>
            </a:pPr>
            <a:r>
              <a:rPr lang="fr-FR" sz="2900" dirty="0">
                <a:solidFill>
                  <a:schemeClr val="accent3"/>
                </a:solidFill>
              </a:rPr>
              <a:t>Bloc opératoire</a:t>
            </a:r>
          </a:p>
          <a:p>
            <a:pPr>
              <a:buFont typeface="Wingdings" panose="05000000000000000000" pitchFamily="2" charset="2"/>
              <a:buChar char="§"/>
            </a:pPr>
            <a:r>
              <a:rPr lang="fr-FR" sz="2900" dirty="0">
                <a:solidFill>
                  <a:schemeClr val="accent3"/>
                </a:solidFill>
              </a:rPr>
              <a:t>Salle de surveillance post-interventionnelle</a:t>
            </a:r>
          </a:p>
          <a:p>
            <a:pPr>
              <a:buFont typeface="Wingdings" panose="05000000000000000000" pitchFamily="2" charset="2"/>
              <a:buChar char="§"/>
            </a:pPr>
            <a:r>
              <a:rPr lang="fr-FR" sz="2900" dirty="0">
                <a:solidFill>
                  <a:schemeClr val="accent3"/>
                </a:solidFill>
              </a:rPr>
              <a:t>Unité de réanimation, de soins intensifs</a:t>
            </a:r>
          </a:p>
          <a:p>
            <a:pPr>
              <a:buFont typeface="Wingdings" panose="05000000000000000000" pitchFamily="2" charset="2"/>
              <a:buChar char="§"/>
            </a:pPr>
            <a:r>
              <a:rPr lang="fr-FR" sz="2900" dirty="0">
                <a:solidFill>
                  <a:schemeClr val="accent3"/>
                </a:solidFill>
              </a:rPr>
              <a:t>Salle de cathétérisme, d'endoscopie, d'exploration fonctionnelle, de dialyse</a:t>
            </a:r>
          </a:p>
          <a:p>
            <a:pPr>
              <a:buFont typeface="Wingdings" panose="05000000000000000000" pitchFamily="2" charset="2"/>
              <a:buChar char="§"/>
            </a:pPr>
            <a:r>
              <a:rPr lang="fr-FR" sz="2900" dirty="0">
                <a:solidFill>
                  <a:schemeClr val="accent3"/>
                </a:solidFill>
              </a:rPr>
              <a:t>Unité de consultation, salle de pansement</a:t>
            </a:r>
          </a:p>
          <a:p>
            <a:pPr>
              <a:buFont typeface="Wingdings" panose="05000000000000000000" pitchFamily="2" charset="2"/>
              <a:buChar char="§"/>
            </a:pPr>
            <a:r>
              <a:rPr lang="fr-FR" sz="2900" dirty="0">
                <a:solidFill>
                  <a:schemeClr val="accent3"/>
                </a:solidFill>
              </a:rPr>
              <a:t>Unité ou salle de kinésithérapie</a:t>
            </a:r>
          </a:p>
          <a:p>
            <a:pPr>
              <a:buFont typeface="Wingdings" panose="05000000000000000000" pitchFamily="2" charset="2"/>
              <a:buChar char="§"/>
            </a:pPr>
            <a:r>
              <a:rPr lang="fr-FR" sz="2900" dirty="0">
                <a:solidFill>
                  <a:schemeClr val="accent3"/>
                </a:solidFill>
              </a:rPr>
              <a:t>Salle de travail (maternité)</a:t>
            </a:r>
          </a:p>
          <a:p>
            <a:pPr>
              <a:buFont typeface="Wingdings" panose="05000000000000000000" pitchFamily="2" charset="2"/>
              <a:buChar char="§"/>
            </a:pPr>
            <a:r>
              <a:rPr lang="fr-FR" sz="2900" dirty="0">
                <a:solidFill>
                  <a:schemeClr val="accent3"/>
                </a:solidFill>
              </a:rPr>
              <a:t>Service de radiologie</a:t>
            </a:r>
          </a:p>
          <a:p>
            <a:pPr>
              <a:buFont typeface="Wingdings" panose="05000000000000000000" pitchFamily="2" charset="2"/>
              <a:buChar char="§"/>
            </a:pPr>
            <a:r>
              <a:rPr lang="fr-FR" sz="2900" dirty="0">
                <a:solidFill>
                  <a:schemeClr val="accent3"/>
                </a:solidFill>
              </a:rPr>
              <a:t>Service des urgences</a:t>
            </a:r>
          </a:p>
          <a:p>
            <a:pPr>
              <a:buFont typeface="Wingdings" panose="05000000000000000000" pitchFamily="2" charset="2"/>
              <a:buChar char="§"/>
            </a:pPr>
            <a:r>
              <a:rPr lang="fr-FR" sz="2900" dirty="0">
                <a:solidFill>
                  <a:schemeClr val="accent3"/>
                </a:solidFill>
              </a:rPr>
              <a:t>Parties « communes » de l'établissement (couloirs, ascenseurs, escaliers, parking, etc.)</a:t>
            </a:r>
          </a:p>
          <a:p>
            <a:pPr>
              <a:buFont typeface="Wingdings" panose="05000000000000000000" pitchFamily="2" charset="2"/>
              <a:buChar char="§"/>
            </a:pPr>
            <a:r>
              <a:rPr lang="fr-FR" sz="2900" dirty="0">
                <a:solidFill>
                  <a:schemeClr val="accent3"/>
                </a:solidFill>
              </a:rPr>
              <a:t>Autre, préciser</a:t>
            </a:r>
          </a:p>
          <a:p>
            <a:pPr>
              <a:buFont typeface="Wingdings" panose="05000000000000000000" pitchFamily="2" charset="2"/>
              <a:buChar char="§"/>
            </a:pPr>
            <a:r>
              <a:rPr lang="fr-FR" sz="2900" dirty="0">
                <a:solidFill>
                  <a:schemeClr val="accent3"/>
                </a:solidFill>
              </a:rPr>
              <a:t>ne sais pas</a:t>
            </a:r>
          </a:p>
          <a:p>
            <a:endParaRPr lang="fr-FR" dirty="0"/>
          </a:p>
        </p:txBody>
      </p:sp>
      <p:sp>
        <p:nvSpPr>
          <p:cNvPr id="4" name="Espace réservé du contenu 3"/>
          <p:cNvSpPr>
            <a:spLocks noGrp="1"/>
          </p:cNvSpPr>
          <p:nvPr>
            <p:ph sz="half" idx="2"/>
          </p:nvPr>
        </p:nvSpPr>
        <p:spPr/>
        <p:txBody>
          <a:bodyPr>
            <a:normAutofit fontScale="47500" lnSpcReduction="20000"/>
          </a:bodyPr>
          <a:lstStyle/>
          <a:p>
            <a:pPr marL="0" indent="0">
              <a:buNone/>
            </a:pPr>
            <a:r>
              <a:rPr lang="fr-FR" sz="2700" b="1" dirty="0">
                <a:solidFill>
                  <a:schemeClr val="tx2"/>
                </a:solidFill>
              </a:rPr>
              <a:t>Période vulnérable ou non : </a:t>
            </a:r>
          </a:p>
          <a:p>
            <a:pPr>
              <a:buFont typeface="Wingdings" panose="05000000000000000000" pitchFamily="2" charset="2"/>
              <a:buChar char="§"/>
            </a:pPr>
            <a:r>
              <a:rPr lang="fr-FR" sz="2900" dirty="0">
                <a:solidFill>
                  <a:schemeClr val="accent3"/>
                </a:solidFill>
              </a:rPr>
              <a:t>Nuit</a:t>
            </a:r>
          </a:p>
          <a:p>
            <a:pPr>
              <a:buFont typeface="Wingdings" panose="05000000000000000000" pitchFamily="2" charset="2"/>
              <a:buChar char="§"/>
            </a:pPr>
            <a:r>
              <a:rPr lang="fr-FR" sz="2900" dirty="0" err="1">
                <a:solidFill>
                  <a:schemeClr val="accent3"/>
                </a:solidFill>
              </a:rPr>
              <a:t>Week</a:t>
            </a:r>
            <a:r>
              <a:rPr lang="fr-FR" sz="2900" dirty="0">
                <a:solidFill>
                  <a:schemeClr val="accent3"/>
                </a:solidFill>
              </a:rPr>
              <a:t>- </a:t>
            </a:r>
            <a:r>
              <a:rPr lang="fr-FR" sz="2900" dirty="0">
                <a:solidFill>
                  <a:schemeClr val="accent3"/>
                </a:solidFill>
              </a:rPr>
              <a:t>end </a:t>
            </a:r>
          </a:p>
          <a:p>
            <a:pPr>
              <a:buFont typeface="Wingdings" panose="05000000000000000000" pitchFamily="2" charset="2"/>
              <a:buChar char="§"/>
            </a:pPr>
            <a:r>
              <a:rPr lang="fr-FR" sz="2900" dirty="0">
                <a:solidFill>
                  <a:schemeClr val="accent3"/>
                </a:solidFill>
              </a:rPr>
              <a:t>Jour férié</a:t>
            </a:r>
          </a:p>
          <a:p>
            <a:pPr>
              <a:buFont typeface="Wingdings" panose="05000000000000000000" pitchFamily="2" charset="2"/>
              <a:buChar char="§"/>
            </a:pPr>
            <a:r>
              <a:rPr lang="fr-FR" sz="2900" dirty="0">
                <a:solidFill>
                  <a:schemeClr val="accent3"/>
                </a:solidFill>
              </a:rPr>
              <a:t>Heure de changement </a:t>
            </a:r>
            <a:r>
              <a:rPr lang="fr-FR" sz="2900" dirty="0">
                <a:solidFill>
                  <a:schemeClr val="accent3"/>
                </a:solidFill>
              </a:rPr>
              <a:t>d’équipe</a:t>
            </a:r>
          </a:p>
          <a:p>
            <a:pPr>
              <a:buFont typeface="Wingdings" panose="05000000000000000000" pitchFamily="2" charset="2"/>
              <a:buChar char="§"/>
            </a:pPr>
            <a:endParaRPr lang="fr-FR" sz="2900" dirty="0">
              <a:solidFill>
                <a:schemeClr val="tx2"/>
              </a:solidFill>
            </a:endParaRPr>
          </a:p>
          <a:p>
            <a:pPr marL="0" indent="0">
              <a:buNone/>
            </a:pPr>
            <a:r>
              <a:rPr lang="fr-FR" sz="2700" b="1" dirty="0">
                <a:solidFill>
                  <a:schemeClr val="tx2"/>
                </a:solidFill>
              </a:rPr>
              <a:t>Degré d’urgence de la prise en charge : </a:t>
            </a:r>
          </a:p>
          <a:p>
            <a:pPr>
              <a:buFont typeface="Wingdings" panose="05000000000000000000" pitchFamily="2" charset="2"/>
              <a:buChar char="§"/>
            </a:pPr>
            <a:r>
              <a:rPr lang="fr-FR" sz="2900" dirty="0">
                <a:solidFill>
                  <a:schemeClr val="accent3"/>
                </a:solidFill>
              </a:rPr>
              <a:t>Urgence immédiate</a:t>
            </a:r>
          </a:p>
          <a:p>
            <a:pPr>
              <a:buFont typeface="Wingdings" panose="05000000000000000000" pitchFamily="2" charset="2"/>
              <a:buChar char="§"/>
            </a:pPr>
            <a:r>
              <a:rPr lang="fr-FR" sz="2900" dirty="0">
                <a:solidFill>
                  <a:schemeClr val="accent3"/>
                </a:solidFill>
              </a:rPr>
              <a:t>Urgence </a:t>
            </a:r>
            <a:r>
              <a:rPr lang="fr-FR" sz="2900" dirty="0" err="1">
                <a:solidFill>
                  <a:schemeClr val="accent3"/>
                </a:solidFill>
              </a:rPr>
              <a:t>différable</a:t>
            </a:r>
            <a:r>
              <a:rPr lang="fr-FR" sz="2900" dirty="0">
                <a:solidFill>
                  <a:schemeClr val="accent3"/>
                </a:solidFill>
              </a:rPr>
              <a:t> de quelques heures</a:t>
            </a:r>
          </a:p>
          <a:p>
            <a:pPr>
              <a:buFont typeface="Wingdings" panose="05000000000000000000" pitchFamily="2" charset="2"/>
              <a:buChar char="§"/>
            </a:pPr>
            <a:r>
              <a:rPr lang="fr-FR" sz="2900" dirty="0">
                <a:solidFill>
                  <a:schemeClr val="accent3"/>
                </a:solidFill>
              </a:rPr>
              <a:t>Urgence </a:t>
            </a:r>
            <a:r>
              <a:rPr lang="fr-FR" sz="2900" dirty="0" err="1">
                <a:solidFill>
                  <a:schemeClr val="accent3"/>
                </a:solidFill>
              </a:rPr>
              <a:t>différable</a:t>
            </a:r>
            <a:r>
              <a:rPr lang="fr-FR" sz="2900" dirty="0">
                <a:solidFill>
                  <a:schemeClr val="accent3"/>
                </a:solidFill>
              </a:rPr>
              <a:t> de quelques jours</a:t>
            </a:r>
          </a:p>
          <a:p>
            <a:pPr>
              <a:buFont typeface="Wingdings" panose="05000000000000000000" pitchFamily="2" charset="2"/>
              <a:buChar char="§"/>
            </a:pPr>
            <a:r>
              <a:rPr lang="fr-FR" sz="2900" dirty="0">
                <a:solidFill>
                  <a:schemeClr val="accent3"/>
                </a:solidFill>
              </a:rPr>
              <a:t>Non urgent</a:t>
            </a:r>
          </a:p>
          <a:p>
            <a:pPr>
              <a:buFont typeface="Wingdings" panose="05000000000000000000" pitchFamily="2" charset="2"/>
              <a:buChar char="§"/>
            </a:pPr>
            <a:r>
              <a:rPr lang="fr-FR" sz="2900" dirty="0">
                <a:solidFill>
                  <a:schemeClr val="accent3"/>
                </a:solidFill>
              </a:rPr>
              <a:t>Ne sais pas</a:t>
            </a:r>
          </a:p>
          <a:p>
            <a:pPr marL="0" indent="0">
              <a:buNone/>
            </a:pPr>
            <a:endParaRPr lang="fr-FR" sz="2900" dirty="0" smtClean="0">
              <a:solidFill>
                <a:schemeClr val="tx2"/>
              </a:solidFill>
            </a:endParaRPr>
          </a:p>
          <a:p>
            <a:pPr marL="0" indent="0">
              <a:buNone/>
            </a:pPr>
            <a:r>
              <a:rPr lang="fr-FR" sz="2700" b="1" dirty="0">
                <a:solidFill>
                  <a:schemeClr val="tx2"/>
                </a:solidFill>
              </a:rPr>
              <a:t>Programmation de la prise en </a:t>
            </a:r>
            <a:r>
              <a:rPr lang="fr-FR" sz="2700" b="1" dirty="0" smtClean="0">
                <a:solidFill>
                  <a:schemeClr val="tx2"/>
                </a:solidFill>
              </a:rPr>
              <a:t>charge : OUI/NON</a:t>
            </a:r>
          </a:p>
          <a:p>
            <a:pPr marL="0" indent="0">
              <a:buNone/>
            </a:pPr>
            <a:r>
              <a:rPr lang="fr-FR" sz="2700" b="1" dirty="0" smtClean="0">
                <a:solidFill>
                  <a:schemeClr val="tx2"/>
                </a:solidFill>
              </a:rPr>
              <a:t>Mode d’hospitalisation du patient : </a:t>
            </a:r>
          </a:p>
          <a:p>
            <a:pPr marL="0" indent="0">
              <a:buNone/>
            </a:pPr>
            <a:endParaRPr lang="fr-FR" sz="2700" b="1" dirty="0" smtClean="0">
              <a:solidFill>
                <a:schemeClr val="tx2"/>
              </a:solidFill>
            </a:endParaRPr>
          </a:p>
          <a:p>
            <a:pPr>
              <a:buFont typeface="Wingdings" panose="05000000000000000000" pitchFamily="2" charset="2"/>
              <a:buChar char="§"/>
            </a:pPr>
            <a:r>
              <a:rPr lang="fr-FR" sz="2900" dirty="0">
                <a:solidFill>
                  <a:schemeClr val="accent3"/>
                </a:solidFill>
              </a:rPr>
              <a:t>Hospitalisation complète, </a:t>
            </a:r>
            <a:endParaRPr lang="fr-FR" sz="2900" dirty="0">
              <a:solidFill>
                <a:schemeClr val="accent3"/>
              </a:solidFill>
            </a:endParaRPr>
          </a:p>
          <a:p>
            <a:pPr>
              <a:buFont typeface="Wingdings" panose="05000000000000000000" pitchFamily="2" charset="2"/>
              <a:buChar char="§"/>
            </a:pPr>
            <a:r>
              <a:rPr lang="fr-FR" sz="2900" dirty="0">
                <a:solidFill>
                  <a:schemeClr val="accent3"/>
                </a:solidFill>
              </a:rPr>
              <a:t>ambulatoire,</a:t>
            </a:r>
          </a:p>
          <a:p>
            <a:pPr>
              <a:buFont typeface="Wingdings" panose="05000000000000000000" pitchFamily="2" charset="2"/>
              <a:buChar char="§"/>
            </a:pPr>
            <a:r>
              <a:rPr lang="fr-FR" sz="2900" dirty="0">
                <a:solidFill>
                  <a:schemeClr val="accent3"/>
                </a:solidFill>
              </a:rPr>
              <a:t> </a:t>
            </a:r>
            <a:r>
              <a:rPr lang="fr-FR" sz="2900" dirty="0">
                <a:solidFill>
                  <a:schemeClr val="accent3"/>
                </a:solidFill>
              </a:rPr>
              <a:t>RAAC, </a:t>
            </a:r>
            <a:endParaRPr lang="fr-FR" sz="2900" dirty="0">
              <a:solidFill>
                <a:schemeClr val="accent3"/>
              </a:solidFill>
            </a:endParaRPr>
          </a:p>
          <a:p>
            <a:pPr>
              <a:buFont typeface="Wingdings" panose="05000000000000000000" pitchFamily="2" charset="2"/>
              <a:buChar char="§"/>
            </a:pPr>
            <a:r>
              <a:rPr lang="fr-FR" sz="2900" dirty="0">
                <a:solidFill>
                  <a:schemeClr val="accent3"/>
                </a:solidFill>
              </a:rPr>
              <a:t>non </a:t>
            </a:r>
            <a:r>
              <a:rPr lang="fr-FR" sz="2900" dirty="0">
                <a:solidFill>
                  <a:schemeClr val="accent3"/>
                </a:solidFill>
              </a:rPr>
              <a:t>applicable</a:t>
            </a:r>
          </a:p>
        </p:txBody>
      </p:sp>
      <p:sp>
        <p:nvSpPr>
          <p:cNvPr id="6" name="Espace réservé du pied de page 5"/>
          <p:cNvSpPr>
            <a:spLocks noGrp="1"/>
          </p:cNvSpPr>
          <p:nvPr>
            <p:ph type="ftr" sz="quarter" idx="11"/>
          </p:nvPr>
        </p:nvSpPr>
        <p:spPr>
          <a:xfrm>
            <a:off x="2411760" y="0"/>
            <a:ext cx="4114800" cy="329184"/>
          </a:xfrm>
        </p:spPr>
        <p:txBody>
          <a:bodyPr/>
          <a:lstStyle/>
          <a:p>
            <a:r>
              <a:rPr lang="fr-FR" dirty="0" err="1" smtClean="0"/>
              <a:t>EvOQSS</a:t>
            </a:r>
            <a:r>
              <a:rPr lang="fr-FR" dirty="0" smtClean="0"/>
              <a:t>- 05/02/2019</a:t>
            </a:r>
            <a:endParaRPr lang="fr-FR" dirty="0"/>
          </a:p>
        </p:txBody>
      </p:sp>
      <p:sp>
        <p:nvSpPr>
          <p:cNvPr id="7" name="Espace réservé du numéro de diapositive 6"/>
          <p:cNvSpPr>
            <a:spLocks noGrp="1"/>
          </p:cNvSpPr>
          <p:nvPr>
            <p:ph type="sldNum" sz="quarter" idx="12"/>
          </p:nvPr>
        </p:nvSpPr>
        <p:spPr/>
        <p:txBody>
          <a:bodyPr/>
          <a:lstStyle/>
          <a:p>
            <a:fld id="{A7C05597-C977-44E9-86AE-34E963975990}" type="slidenum">
              <a:rPr lang="fr-FR" smtClean="0"/>
              <a:t>15</a:t>
            </a:fld>
            <a:endParaRPr lang="fr-FR"/>
          </a:p>
        </p:txBody>
      </p:sp>
    </p:spTree>
    <p:extLst>
      <p:ext uri="{BB962C8B-B14F-4D97-AF65-F5344CB8AC3E}">
        <p14:creationId xmlns:p14="http://schemas.microsoft.com/office/powerpoint/2010/main" val="3878003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Circonstances de l’événement</a:t>
            </a:r>
          </a:p>
        </p:txBody>
      </p:sp>
      <p:sp>
        <p:nvSpPr>
          <p:cNvPr id="3" name="Espace réservé du contenu 2"/>
          <p:cNvSpPr>
            <a:spLocks noGrp="1"/>
          </p:cNvSpPr>
          <p:nvPr>
            <p:ph sz="half" idx="1"/>
          </p:nvPr>
        </p:nvSpPr>
        <p:spPr/>
        <p:txBody>
          <a:bodyPr>
            <a:normAutofit fontScale="92500"/>
          </a:bodyPr>
          <a:lstStyle/>
          <a:p>
            <a:r>
              <a:rPr lang="fr-FR" sz="2400" b="1" dirty="0">
                <a:solidFill>
                  <a:schemeClr val="accent3"/>
                </a:solidFill>
              </a:rPr>
              <a:t>Dans quelles circonstances cet événement s’est il arrêté? </a:t>
            </a:r>
          </a:p>
          <a:p>
            <a:pPr>
              <a:buFont typeface="Wingdings" panose="05000000000000000000" pitchFamily="2" charset="2"/>
              <a:buChar char="§"/>
            </a:pPr>
            <a:r>
              <a:rPr lang="fr-FR" sz="2400" dirty="0">
                <a:solidFill>
                  <a:schemeClr val="accent3"/>
                </a:solidFill>
              </a:rPr>
              <a:t>Qui a identifié et comment que quelle que chose n'allait pas </a:t>
            </a:r>
            <a:r>
              <a:rPr lang="fr-FR" sz="2400" dirty="0" smtClean="0">
                <a:solidFill>
                  <a:schemeClr val="accent3"/>
                </a:solidFill>
              </a:rPr>
              <a:t>?</a:t>
            </a:r>
          </a:p>
          <a:p>
            <a:pPr>
              <a:buFont typeface="Wingdings" panose="05000000000000000000" pitchFamily="2" charset="2"/>
              <a:buChar char="§"/>
            </a:pPr>
            <a:r>
              <a:rPr lang="fr-FR" sz="2400" dirty="0" smtClean="0">
                <a:solidFill>
                  <a:schemeClr val="accent3"/>
                </a:solidFill>
              </a:rPr>
              <a:t> </a:t>
            </a:r>
            <a:r>
              <a:rPr lang="fr-FR" sz="2400" dirty="0">
                <a:solidFill>
                  <a:schemeClr val="accent3"/>
                </a:solidFill>
              </a:rPr>
              <a:t>Qui et comment a compris ce qui se passait </a:t>
            </a:r>
            <a:r>
              <a:rPr lang="fr-FR" sz="2400" dirty="0" smtClean="0">
                <a:solidFill>
                  <a:schemeClr val="accent3"/>
                </a:solidFill>
              </a:rPr>
              <a:t>?</a:t>
            </a:r>
          </a:p>
          <a:p>
            <a:pPr>
              <a:buFont typeface="Wingdings" panose="05000000000000000000" pitchFamily="2" charset="2"/>
              <a:buChar char="§"/>
            </a:pPr>
            <a:r>
              <a:rPr lang="fr-FR" sz="2400" dirty="0" smtClean="0">
                <a:solidFill>
                  <a:schemeClr val="accent3"/>
                </a:solidFill>
              </a:rPr>
              <a:t> </a:t>
            </a:r>
            <a:r>
              <a:rPr lang="fr-FR" sz="2400" dirty="0">
                <a:solidFill>
                  <a:schemeClr val="accent3"/>
                </a:solidFill>
              </a:rPr>
              <a:t>Qui et comment a agit pour récupérer la </a:t>
            </a:r>
            <a:r>
              <a:rPr lang="fr-FR" sz="2400" dirty="0" smtClean="0">
                <a:solidFill>
                  <a:schemeClr val="accent3"/>
                </a:solidFill>
              </a:rPr>
              <a:t>situation?</a:t>
            </a:r>
          </a:p>
          <a:p>
            <a:pPr>
              <a:buFont typeface="Wingdings" panose="05000000000000000000" pitchFamily="2" charset="2"/>
              <a:buChar char="§"/>
            </a:pPr>
            <a:r>
              <a:rPr lang="fr-FR" sz="2400" dirty="0" smtClean="0">
                <a:solidFill>
                  <a:schemeClr val="accent3"/>
                </a:solidFill>
              </a:rPr>
              <a:t> </a:t>
            </a:r>
            <a:r>
              <a:rPr lang="fr-FR" sz="2400" dirty="0">
                <a:solidFill>
                  <a:schemeClr val="accent3"/>
                </a:solidFill>
              </a:rPr>
              <a:t>Décrire ce qui a marché et ce qui n'a pas fonctionné</a:t>
            </a:r>
            <a:r>
              <a:rPr lang="fr-FR" sz="2400" dirty="0">
                <a:solidFill>
                  <a:schemeClr val="tx2"/>
                </a:solidFill>
              </a:rPr>
              <a:t>.</a:t>
            </a:r>
          </a:p>
        </p:txBody>
      </p:sp>
      <p:sp>
        <p:nvSpPr>
          <p:cNvPr id="4" name="Espace réservé du contenu 3"/>
          <p:cNvSpPr>
            <a:spLocks noGrp="1"/>
          </p:cNvSpPr>
          <p:nvPr>
            <p:ph sz="half" idx="2"/>
          </p:nvPr>
        </p:nvSpPr>
        <p:spPr/>
        <p:txBody>
          <a:bodyPr>
            <a:normAutofit fontScale="92500"/>
          </a:bodyPr>
          <a:lstStyle/>
          <a:p>
            <a:r>
              <a:rPr lang="fr-FR" sz="2400" b="1" dirty="0">
                <a:solidFill>
                  <a:schemeClr val="tx2"/>
                </a:solidFill>
              </a:rPr>
              <a:t>Conséquences</a:t>
            </a:r>
            <a:r>
              <a:rPr lang="fr-FR" sz="2400" b="1" dirty="0" smtClean="0">
                <a:solidFill>
                  <a:schemeClr val="tx2"/>
                </a:solidFill>
              </a:rPr>
              <a:t>?</a:t>
            </a:r>
          </a:p>
          <a:p>
            <a:pPr marL="0" indent="0">
              <a:buNone/>
            </a:pPr>
            <a:r>
              <a:rPr lang="fr-FR" sz="2400" b="1" dirty="0" smtClean="0">
                <a:solidFill>
                  <a:schemeClr val="tx2"/>
                </a:solidFill>
              </a:rPr>
              <a:t> </a:t>
            </a:r>
          </a:p>
          <a:p>
            <a:pPr marL="0" indent="0">
              <a:buNone/>
            </a:pPr>
            <a:endParaRPr lang="fr-FR" sz="2400" b="1" dirty="0">
              <a:solidFill>
                <a:schemeClr val="tx2"/>
              </a:solidFill>
            </a:endParaRPr>
          </a:p>
          <a:p>
            <a:pPr marL="0" indent="0">
              <a:buNone/>
            </a:pPr>
            <a:r>
              <a:rPr lang="fr-FR" sz="2400" dirty="0" smtClean="0">
                <a:solidFill>
                  <a:schemeClr val="tx2"/>
                </a:solidFill>
              </a:rPr>
              <a:t>1 </a:t>
            </a:r>
            <a:r>
              <a:rPr lang="fr-FR" sz="2400" dirty="0">
                <a:solidFill>
                  <a:schemeClr val="tx2"/>
                </a:solidFill>
              </a:rPr>
              <a:t>fenêtre s’ouvre avec le crayon </a:t>
            </a:r>
            <a:r>
              <a:rPr lang="fr-FR" sz="2400" dirty="0" smtClean="0">
                <a:solidFill>
                  <a:schemeClr val="tx2"/>
                </a:solidFill>
              </a:rPr>
              <a:t>bleu</a:t>
            </a:r>
          </a:p>
          <a:p>
            <a:pPr marL="0" indent="0">
              <a:buNone/>
            </a:pPr>
            <a:endParaRPr lang="fr-FR" sz="2400" b="1" dirty="0">
              <a:solidFill>
                <a:schemeClr val="tx2"/>
              </a:solidFill>
            </a:endParaRPr>
          </a:p>
          <a:p>
            <a:pPr marL="0" indent="0">
              <a:buNone/>
            </a:pPr>
            <a:endParaRPr lang="fr-FR" sz="2400" b="1" dirty="0" smtClean="0">
              <a:solidFill>
                <a:schemeClr val="tx2"/>
              </a:solidFill>
            </a:endParaRPr>
          </a:p>
          <a:p>
            <a:pPr marL="0" indent="0">
              <a:buNone/>
            </a:pPr>
            <a:endParaRPr lang="fr-FR" sz="2400" b="1" dirty="0" smtClean="0">
              <a:solidFill>
                <a:schemeClr val="tx2"/>
              </a:solidFill>
            </a:endParaRPr>
          </a:p>
          <a:p>
            <a:pPr marL="0" indent="0">
              <a:buNone/>
            </a:pPr>
            <a:endParaRPr lang="fr-FR" sz="2400" b="1" dirty="0" smtClean="0">
              <a:solidFill>
                <a:schemeClr val="tx2"/>
              </a:solidFill>
            </a:endParaRPr>
          </a:p>
          <a:p>
            <a:endParaRPr lang="fr-FR" sz="2400" b="1" dirty="0">
              <a:solidFill>
                <a:schemeClr val="tx2"/>
              </a:solidFill>
            </a:endParaRP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16</a:t>
            </a:fld>
            <a:endParaRPr lang="fr-F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319" y="3726755"/>
            <a:ext cx="4600575"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4537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Circonstances de l’événement</a:t>
            </a:r>
          </a:p>
        </p:txBody>
      </p:sp>
      <p:sp>
        <p:nvSpPr>
          <p:cNvPr id="3" name="Espace réservé du contenu 2"/>
          <p:cNvSpPr>
            <a:spLocks noGrp="1"/>
          </p:cNvSpPr>
          <p:nvPr>
            <p:ph sz="half" idx="1"/>
          </p:nvPr>
        </p:nvSpPr>
        <p:spPr>
          <a:xfrm>
            <a:off x="395536" y="1556792"/>
            <a:ext cx="4038600" cy="4525963"/>
          </a:xfrm>
        </p:spPr>
        <p:txBody>
          <a:bodyPr>
            <a:normAutofit/>
          </a:bodyPr>
          <a:lstStyle/>
          <a:p>
            <a:r>
              <a:rPr lang="fr-FR" sz="2400" b="1" dirty="0">
                <a:solidFill>
                  <a:schemeClr val="accent3"/>
                </a:solidFill>
              </a:rPr>
              <a:t>Infection nosocomiale : </a:t>
            </a:r>
            <a:r>
              <a:rPr lang="fr-FR" sz="2400" b="1" dirty="0" smtClean="0">
                <a:solidFill>
                  <a:schemeClr val="accent3"/>
                </a:solidFill>
              </a:rPr>
              <a:t>OUI/NON</a:t>
            </a:r>
          </a:p>
          <a:p>
            <a:endParaRPr lang="fr-FR" sz="2400" b="1" dirty="0">
              <a:solidFill>
                <a:schemeClr val="tx2"/>
              </a:solidFill>
            </a:endParaRPr>
          </a:p>
          <a:p>
            <a:r>
              <a:rPr lang="fr-FR" sz="2400" b="1" dirty="0">
                <a:solidFill>
                  <a:schemeClr val="accent3"/>
                </a:solidFill>
              </a:rPr>
              <a:t>Niveau de gravité des conséquences pour le patient : </a:t>
            </a:r>
            <a:r>
              <a:rPr lang="fr-FR" sz="2400" dirty="0">
                <a:solidFill>
                  <a:schemeClr val="accent3"/>
                </a:solidFill>
              </a:rPr>
              <a:t>conséquences réelles relevées au moment de la déclaration. La gravité est appréciée sur une échelle relative de 1 à 5</a:t>
            </a:r>
            <a:r>
              <a:rPr lang="fr-FR" sz="2400" dirty="0" smtClean="0">
                <a:solidFill>
                  <a:schemeClr val="accent3"/>
                </a:solidFill>
              </a:rPr>
              <a:t>.</a:t>
            </a:r>
          </a:p>
          <a:p>
            <a:endParaRPr lang="fr-FR" sz="2400" b="1" dirty="0">
              <a:solidFill>
                <a:schemeClr val="tx2"/>
              </a:solidFill>
            </a:endParaRPr>
          </a:p>
        </p:txBody>
      </p:sp>
      <p:sp>
        <p:nvSpPr>
          <p:cNvPr id="4" name="Espace réservé du contenu 3"/>
          <p:cNvSpPr>
            <a:spLocks noGrp="1"/>
          </p:cNvSpPr>
          <p:nvPr>
            <p:ph sz="half" idx="2"/>
          </p:nvPr>
        </p:nvSpPr>
        <p:spPr/>
        <p:txBody>
          <a:bodyPr>
            <a:noAutofit/>
          </a:bodyPr>
          <a:lstStyle/>
          <a:p>
            <a:r>
              <a:rPr lang="fr-FR" sz="1400" b="1" dirty="0">
                <a:solidFill>
                  <a:schemeClr val="tx2"/>
                </a:solidFill>
              </a:rPr>
              <a:t>Niveau 1 mineur : </a:t>
            </a:r>
            <a:r>
              <a:rPr lang="fr-FR" sz="1400" dirty="0">
                <a:solidFill>
                  <a:schemeClr val="accent3"/>
                </a:solidFill>
              </a:rPr>
              <a:t>EIAS qui entraine désagrément, inconfort ou insatisfaction du patient sans modification sur la prise en charge initiale du patient</a:t>
            </a:r>
            <a:r>
              <a:rPr lang="fr-FR" sz="1400" dirty="0" smtClean="0">
                <a:solidFill>
                  <a:schemeClr val="accent3"/>
                </a:solidFill>
              </a:rPr>
              <a:t>.</a:t>
            </a:r>
          </a:p>
          <a:p>
            <a:r>
              <a:rPr lang="fr-FR" sz="1400" b="1" dirty="0" smtClean="0">
                <a:solidFill>
                  <a:schemeClr val="accent3"/>
                </a:solidFill>
              </a:rPr>
              <a:t> </a:t>
            </a:r>
            <a:r>
              <a:rPr lang="fr-FR" sz="1400" b="1" dirty="0">
                <a:solidFill>
                  <a:schemeClr val="tx2"/>
                </a:solidFill>
              </a:rPr>
              <a:t>Niveau 2 significatif : </a:t>
            </a:r>
            <a:r>
              <a:rPr lang="fr-FR" sz="1400" dirty="0">
                <a:solidFill>
                  <a:schemeClr val="accent3"/>
                </a:solidFill>
              </a:rPr>
              <a:t>EIAS qui impacte le patient sans mise en jeu de sa sécurité et sans interrompre sa prise en charge initiale. </a:t>
            </a:r>
            <a:endParaRPr lang="fr-FR" sz="1400" dirty="0" smtClean="0">
              <a:solidFill>
                <a:schemeClr val="accent3"/>
              </a:solidFill>
            </a:endParaRPr>
          </a:p>
          <a:p>
            <a:r>
              <a:rPr lang="fr-FR" sz="1400" b="1" dirty="0" smtClean="0">
                <a:solidFill>
                  <a:schemeClr val="tx2"/>
                </a:solidFill>
              </a:rPr>
              <a:t>Niveau </a:t>
            </a:r>
            <a:r>
              <a:rPr lang="fr-FR" sz="1400" b="1" dirty="0">
                <a:solidFill>
                  <a:schemeClr val="tx2"/>
                </a:solidFill>
              </a:rPr>
              <a:t>3 majeur : </a:t>
            </a:r>
            <a:r>
              <a:rPr lang="fr-FR" sz="1400" dirty="0">
                <a:solidFill>
                  <a:schemeClr val="accent3"/>
                </a:solidFill>
              </a:rPr>
              <a:t>EIAS qui nécessite une prise en charge spécifique ou une surveillance accrue sans pour autant interrompre la prise en charge de la pathologie initiale, ou prolonger l’hospitalisation de plus de 48 heures</a:t>
            </a:r>
            <a:r>
              <a:rPr lang="fr-FR" sz="1400" dirty="0" smtClean="0">
                <a:solidFill>
                  <a:schemeClr val="accent3"/>
                </a:solidFill>
              </a:rPr>
              <a:t>.</a:t>
            </a:r>
          </a:p>
          <a:p>
            <a:r>
              <a:rPr lang="fr-FR" sz="1400" b="1" dirty="0" smtClean="0">
                <a:solidFill>
                  <a:schemeClr val="tx2"/>
                </a:solidFill>
              </a:rPr>
              <a:t> </a:t>
            </a:r>
            <a:r>
              <a:rPr lang="fr-FR" sz="1400" b="1" dirty="0">
                <a:solidFill>
                  <a:schemeClr val="tx2"/>
                </a:solidFill>
              </a:rPr>
              <a:t>Niveau 4 et 5 </a:t>
            </a:r>
            <a:r>
              <a:rPr lang="fr-FR" sz="1400" b="1" dirty="0" smtClean="0">
                <a:solidFill>
                  <a:schemeClr val="tx2"/>
                </a:solidFill>
              </a:rPr>
              <a:t>critique </a:t>
            </a:r>
            <a:r>
              <a:rPr lang="fr-FR" sz="1400" b="1" dirty="0">
                <a:solidFill>
                  <a:schemeClr val="tx2"/>
                </a:solidFill>
              </a:rPr>
              <a:t>à catastrophique : </a:t>
            </a:r>
            <a:r>
              <a:rPr lang="fr-FR" sz="1400" dirty="0">
                <a:solidFill>
                  <a:schemeClr val="accent3"/>
                </a:solidFill>
              </a:rPr>
              <a:t>La prise en charge de l’EIAS prend le dessus sur la prise en charge de la pathologie initiale. La prise en charge initiale doit être reportée. Pour le niveau 4, l’EIAS est récupéré au final avec des conséquences réversibles.</a:t>
            </a: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17</a:t>
            </a:fld>
            <a:endParaRPr lang="fr-FR"/>
          </a:p>
        </p:txBody>
      </p:sp>
    </p:spTree>
    <p:extLst>
      <p:ext uri="{BB962C8B-B14F-4D97-AF65-F5344CB8AC3E}">
        <p14:creationId xmlns:p14="http://schemas.microsoft.com/office/powerpoint/2010/main" val="2711178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a:solidFill>
                  <a:schemeClr val="accent3"/>
                </a:solidFill>
                <a:latin typeface="+mn-lt"/>
                <a:ea typeface="+mn-ea"/>
                <a:cs typeface="+mn-cs"/>
              </a:rPr>
              <a:t>Analyse des causes</a:t>
            </a:r>
            <a:endParaRPr lang="fr-FR" sz="3200" b="1" dirty="0">
              <a:solidFill>
                <a:schemeClr val="accent3"/>
              </a:solidFill>
              <a:latin typeface="+mn-lt"/>
              <a:ea typeface="+mn-ea"/>
              <a:cs typeface="+mn-cs"/>
            </a:endParaRPr>
          </a:p>
        </p:txBody>
      </p:sp>
      <p:sp>
        <p:nvSpPr>
          <p:cNvPr id="3" name="Espace réservé du contenu 2"/>
          <p:cNvSpPr>
            <a:spLocks noGrp="1"/>
          </p:cNvSpPr>
          <p:nvPr>
            <p:ph sz="half" idx="1"/>
          </p:nvPr>
        </p:nvSpPr>
        <p:spPr/>
        <p:txBody>
          <a:bodyPr>
            <a:normAutofit/>
          </a:bodyPr>
          <a:lstStyle/>
          <a:p>
            <a:r>
              <a:rPr lang="fr-FR" b="1" dirty="0">
                <a:solidFill>
                  <a:schemeClr val="accent3"/>
                </a:solidFill>
              </a:rPr>
              <a:t>Causes </a:t>
            </a:r>
            <a:r>
              <a:rPr lang="fr-FR" b="1" dirty="0" smtClean="0">
                <a:solidFill>
                  <a:schemeClr val="accent3"/>
                </a:solidFill>
              </a:rPr>
              <a:t>immédiates</a:t>
            </a:r>
          </a:p>
          <a:p>
            <a:pPr marL="0" indent="0">
              <a:buNone/>
            </a:pPr>
            <a:endParaRPr lang="fr-FR" b="1" dirty="0">
              <a:solidFill>
                <a:schemeClr val="accent3"/>
              </a:solidFill>
            </a:endParaRPr>
          </a:p>
          <a:p>
            <a:r>
              <a:rPr lang="fr-FR" sz="2400" b="1" dirty="0">
                <a:solidFill>
                  <a:schemeClr val="accent3"/>
                </a:solidFill>
              </a:rPr>
              <a:t>Si l’évènement est rattaché à une SAR : causes immédiates pré-incrémentées. Il est possible de rajouter des causes supplémentaires.</a:t>
            </a:r>
            <a:endParaRPr lang="fr-FR" sz="2400" b="1" dirty="0">
              <a:solidFill>
                <a:schemeClr val="accent3"/>
              </a:solidFill>
            </a:endParaRPr>
          </a:p>
        </p:txBody>
      </p:sp>
      <p:sp>
        <p:nvSpPr>
          <p:cNvPr id="4" name="Espace réservé du contenu 3"/>
          <p:cNvSpPr>
            <a:spLocks noGrp="1"/>
          </p:cNvSpPr>
          <p:nvPr>
            <p:ph sz="half" idx="2"/>
          </p:nvPr>
        </p:nvSpPr>
        <p:spPr/>
        <p:txBody>
          <a:bodyPr>
            <a:normAutofit/>
          </a:bodyPr>
          <a:lstStyle/>
          <a:p>
            <a:r>
              <a:rPr lang="fr-FR" b="1" dirty="0">
                <a:solidFill>
                  <a:schemeClr val="accent3"/>
                </a:solidFill>
              </a:rPr>
              <a:t>Causes profondes </a:t>
            </a:r>
          </a:p>
          <a:p>
            <a:pPr marL="0" indent="0">
              <a:buNone/>
            </a:pPr>
            <a:endParaRPr lang="fr-FR" sz="2400" b="1" dirty="0" smtClean="0">
              <a:solidFill>
                <a:schemeClr val="accent3"/>
              </a:solidFill>
            </a:endParaRPr>
          </a:p>
          <a:p>
            <a:r>
              <a:rPr lang="fr-FR" sz="2400" b="1" dirty="0" smtClean="0">
                <a:solidFill>
                  <a:schemeClr val="accent3"/>
                </a:solidFill>
              </a:rPr>
              <a:t>Si </a:t>
            </a:r>
            <a:r>
              <a:rPr lang="fr-FR" sz="2400" b="1" dirty="0">
                <a:solidFill>
                  <a:schemeClr val="accent3"/>
                </a:solidFill>
              </a:rPr>
              <a:t>l’évènement </a:t>
            </a:r>
            <a:r>
              <a:rPr lang="fr-FR" sz="2400" b="1" dirty="0">
                <a:solidFill>
                  <a:schemeClr val="accent3"/>
                </a:solidFill>
              </a:rPr>
              <a:t>est rattaché à une SAR : causes </a:t>
            </a:r>
            <a:r>
              <a:rPr lang="fr-FR" sz="2400" b="1" dirty="0">
                <a:solidFill>
                  <a:schemeClr val="accent3"/>
                </a:solidFill>
              </a:rPr>
              <a:t>profondes pré-incrémentées</a:t>
            </a:r>
            <a:r>
              <a:rPr lang="fr-FR" sz="2400" b="1" dirty="0">
                <a:solidFill>
                  <a:schemeClr val="accent3"/>
                </a:solidFill>
              </a:rPr>
              <a:t>. </a:t>
            </a:r>
            <a:r>
              <a:rPr lang="fr-FR" sz="2400" b="1" dirty="0">
                <a:solidFill>
                  <a:schemeClr val="accent3"/>
                </a:solidFill>
              </a:rPr>
              <a:t>Il est possible de rajouter des causes supplémentaires</a:t>
            </a:r>
            <a:r>
              <a:rPr lang="fr-FR" sz="2400" b="1" dirty="0">
                <a:solidFill>
                  <a:schemeClr val="accent3"/>
                </a:solidFill>
              </a:rPr>
              <a:t>.</a:t>
            </a:r>
          </a:p>
          <a:p>
            <a:r>
              <a:rPr lang="fr-FR" sz="2400" b="1" dirty="0">
                <a:solidFill>
                  <a:schemeClr val="accent3"/>
                </a:solidFill>
              </a:rPr>
              <a:t> Grille </a:t>
            </a:r>
            <a:r>
              <a:rPr lang="fr-FR" sz="2400" b="1" dirty="0" err="1">
                <a:solidFill>
                  <a:schemeClr val="accent3"/>
                </a:solidFill>
              </a:rPr>
              <a:t>Alarm</a:t>
            </a:r>
            <a:r>
              <a:rPr lang="fr-FR" sz="2400" b="1" dirty="0">
                <a:solidFill>
                  <a:schemeClr val="accent3"/>
                </a:solidFill>
              </a:rPr>
              <a:t> : 7 familles  de causes </a:t>
            </a:r>
            <a:endParaRPr lang="fr-FR" sz="2400" b="1" dirty="0">
              <a:solidFill>
                <a:schemeClr val="accent3"/>
              </a:solidFill>
            </a:endParaRP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18</a:t>
            </a:fld>
            <a:endParaRPr lang="fr-FR"/>
          </a:p>
        </p:txBody>
      </p:sp>
    </p:spTree>
    <p:extLst>
      <p:ext uri="{BB962C8B-B14F-4D97-AF65-F5344CB8AC3E}">
        <p14:creationId xmlns:p14="http://schemas.microsoft.com/office/powerpoint/2010/main" val="4111018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chemeClr val="accent1"/>
                </a:solidFill>
              </a:rPr>
              <a:t>Grille </a:t>
            </a:r>
            <a:r>
              <a:rPr lang="fr-FR" b="1" dirty="0" err="1">
                <a:solidFill>
                  <a:schemeClr val="accent1"/>
                </a:solidFill>
              </a:rPr>
              <a:t>A</a:t>
            </a:r>
            <a:r>
              <a:rPr lang="fr-FR" b="1" dirty="0" err="1" smtClean="0">
                <a:solidFill>
                  <a:schemeClr val="accent1"/>
                </a:solidFill>
              </a:rPr>
              <a:t>larm</a:t>
            </a:r>
            <a:endParaRPr lang="fr-FR" b="1" dirty="0">
              <a:solidFill>
                <a:schemeClr val="accent1"/>
              </a:solidFill>
            </a:endParaRPr>
          </a:p>
        </p:txBody>
      </p:sp>
      <p:sp>
        <p:nvSpPr>
          <p:cNvPr id="3" name="Espace réservé du contenu 2"/>
          <p:cNvSpPr>
            <a:spLocks noGrp="1"/>
          </p:cNvSpPr>
          <p:nvPr>
            <p:ph sz="half" idx="1"/>
          </p:nvPr>
        </p:nvSpPr>
        <p:spPr>
          <a:xfrm>
            <a:off x="467544" y="1700808"/>
            <a:ext cx="4038600" cy="4718304"/>
          </a:xfrm>
        </p:spPr>
        <p:txBody>
          <a:bodyPr>
            <a:normAutofit fontScale="62500" lnSpcReduction="20000"/>
          </a:bodyPr>
          <a:lstStyle/>
          <a:p>
            <a:pPr marL="0" indent="0">
              <a:buNone/>
            </a:pPr>
            <a:r>
              <a:rPr lang="fr-FR" sz="3800" b="1" dirty="0">
                <a:solidFill>
                  <a:schemeClr val="accent3"/>
                </a:solidFill>
              </a:rPr>
              <a:t>Causes liées au patient :</a:t>
            </a:r>
          </a:p>
          <a:p>
            <a:pPr marL="0" indent="0">
              <a:buNone/>
            </a:pPr>
            <a:r>
              <a:rPr lang="fr-FR" dirty="0" smtClean="0">
                <a:solidFill>
                  <a:schemeClr val="accent1"/>
                </a:solidFill>
              </a:rPr>
              <a:t>Dans </a:t>
            </a:r>
            <a:r>
              <a:rPr lang="fr-FR" dirty="0">
                <a:solidFill>
                  <a:schemeClr val="accent1"/>
                </a:solidFill>
              </a:rPr>
              <a:t>toutes les situations cliniques, l'état de santé du patient aura la plus directe influence sur la pratique et les résultats. D’autres facteurs comme la personnalité, le langage et toutes incapacités peuvent aussi être important car ils peuvent influencer la communication avec l’équipe et augmenter la probabilité d'occurrence d’un évènement Ceci est renforcé auprès des populations présentant une vulnérabilité et des risques particuliers : les personnes âgées ; les patients porteurs de maladies chroniques ; les enfants et adolescents ; les personnes atteintes d’un handicap ; les personnes démunies ; les personnes détenues.</a:t>
            </a:r>
          </a:p>
        </p:txBody>
      </p:sp>
      <p:sp>
        <p:nvSpPr>
          <p:cNvPr id="4" name="Espace réservé du contenu 3"/>
          <p:cNvSpPr>
            <a:spLocks noGrp="1"/>
          </p:cNvSpPr>
          <p:nvPr>
            <p:ph sz="half" idx="2"/>
          </p:nvPr>
        </p:nvSpPr>
        <p:spPr/>
        <p:txBody>
          <a:bodyPr>
            <a:normAutofit fontScale="62500" lnSpcReduction="20000"/>
          </a:bodyPr>
          <a:lstStyle/>
          <a:p>
            <a:pPr marL="0" indent="0">
              <a:buNone/>
            </a:pPr>
            <a:r>
              <a:rPr lang="fr-FR" sz="3800" b="1" dirty="0">
                <a:solidFill>
                  <a:schemeClr val="accent3"/>
                </a:solidFill>
              </a:rPr>
              <a:t>Causes liées  aux tâches à accomplir :</a:t>
            </a:r>
          </a:p>
          <a:p>
            <a:pPr marL="0" indent="0">
              <a:buNone/>
            </a:pPr>
            <a:r>
              <a:rPr lang="fr-FR" dirty="0">
                <a:solidFill>
                  <a:schemeClr val="accent1"/>
                </a:solidFill>
              </a:rPr>
              <a:t>La définition ainsi que la planification adéquate sont des facteurs de sécurité des tâches à accomplir. Les protocoles et les procédures permettent de définir les tâches et les processus ainsi que les compétences nécessaires pour leur réalisation</a:t>
            </a:r>
            <a:r>
              <a:rPr lang="fr-FR" dirty="0" smtClean="0">
                <a:solidFill>
                  <a:schemeClr val="accent1"/>
                </a:solidFill>
              </a:rPr>
              <a:t>.</a:t>
            </a:r>
          </a:p>
          <a:p>
            <a:pPr marL="0" indent="0">
              <a:buNone/>
            </a:pPr>
            <a:endParaRPr lang="fr-FR" dirty="0"/>
          </a:p>
          <a:p>
            <a:pPr marL="0" indent="0">
              <a:buNone/>
            </a:pPr>
            <a:r>
              <a:rPr lang="fr-FR" sz="5100" b="1" spc="-100" dirty="0">
                <a:solidFill>
                  <a:schemeClr val="accent3"/>
                </a:solidFill>
              </a:rPr>
              <a:t>Causes liées  </a:t>
            </a:r>
            <a:r>
              <a:rPr lang="fr-FR" sz="3800" b="1" dirty="0">
                <a:solidFill>
                  <a:schemeClr val="accent3"/>
                </a:solidFill>
              </a:rPr>
              <a:t>à l’individu (soignant)</a:t>
            </a:r>
          </a:p>
          <a:p>
            <a:pPr marL="0" indent="0">
              <a:buNone/>
            </a:pPr>
            <a:r>
              <a:rPr lang="fr-FR" dirty="0">
                <a:solidFill>
                  <a:schemeClr val="accent1"/>
                </a:solidFill>
              </a:rPr>
              <a:t>Les facteurs individuels comprennent la connaissance, la qualification, et l’expérience de chaque membre de l’équipe et vont affecter leur pratique clinique</a:t>
            </a: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19</a:t>
            </a:fld>
            <a:endParaRPr lang="fr-FR"/>
          </a:p>
        </p:txBody>
      </p:sp>
    </p:spTree>
    <p:extLst>
      <p:ext uri="{BB962C8B-B14F-4D97-AF65-F5344CB8AC3E}">
        <p14:creationId xmlns:p14="http://schemas.microsoft.com/office/powerpoint/2010/main" val="542968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chemeClr val="accent1"/>
                </a:solidFill>
              </a:rPr>
              <a:t>Grille </a:t>
            </a:r>
            <a:r>
              <a:rPr lang="fr-FR" b="1" dirty="0" err="1">
                <a:solidFill>
                  <a:schemeClr val="accent1"/>
                </a:solidFill>
              </a:rPr>
              <a:t>Alarm</a:t>
            </a:r>
            <a:endParaRPr lang="fr-FR" b="1" dirty="0">
              <a:solidFill>
                <a:schemeClr val="accent1"/>
              </a:solidFill>
            </a:endParaRPr>
          </a:p>
        </p:txBody>
      </p:sp>
      <p:sp>
        <p:nvSpPr>
          <p:cNvPr id="3" name="Espace réservé du contenu 2"/>
          <p:cNvSpPr>
            <a:spLocks noGrp="1"/>
          </p:cNvSpPr>
          <p:nvPr>
            <p:ph sz="half" idx="1"/>
          </p:nvPr>
        </p:nvSpPr>
        <p:spPr>
          <a:xfrm>
            <a:off x="467544" y="1988840"/>
            <a:ext cx="4038600" cy="4525963"/>
          </a:xfrm>
        </p:spPr>
        <p:txBody>
          <a:bodyPr>
            <a:normAutofit fontScale="85000" lnSpcReduction="20000"/>
          </a:bodyPr>
          <a:lstStyle/>
          <a:p>
            <a:pPr marL="0" indent="0">
              <a:buNone/>
            </a:pPr>
            <a:r>
              <a:rPr lang="fr-FR" sz="3100" b="1" dirty="0">
                <a:solidFill>
                  <a:schemeClr val="tx2"/>
                </a:solidFill>
              </a:rPr>
              <a:t>Causes liées à l’équipe </a:t>
            </a:r>
            <a:r>
              <a:rPr lang="fr-FR" sz="3100" b="1" dirty="0">
                <a:solidFill>
                  <a:schemeClr val="tx2"/>
                </a:solidFill>
              </a:rPr>
              <a:t>:</a:t>
            </a:r>
          </a:p>
          <a:p>
            <a:pPr marL="0" indent="0">
              <a:buNone/>
            </a:pPr>
            <a:r>
              <a:rPr lang="fr-FR" sz="2300" dirty="0">
                <a:solidFill>
                  <a:schemeClr val="accent1"/>
                </a:solidFill>
              </a:rPr>
              <a:t>Chaque professionnel est membre d’une unité, d’une équipe, et plus largement de l’hôpital. La façon dont un professionnel travaille et son impact sur le patient est contraint et influencé par les autres membres de l’équipe et par la façon dont ils communiquent entre eux, s’assistent, s'organisent et se contrôlent La relation thérapeutique qui s’établit entre une équipe et un patient est un facteur influençant la qualité des soins</a:t>
            </a:r>
          </a:p>
        </p:txBody>
      </p:sp>
      <p:sp>
        <p:nvSpPr>
          <p:cNvPr id="4" name="Espace réservé du contenu 3"/>
          <p:cNvSpPr>
            <a:spLocks noGrp="1"/>
          </p:cNvSpPr>
          <p:nvPr>
            <p:ph sz="half" idx="2"/>
          </p:nvPr>
        </p:nvSpPr>
        <p:spPr/>
        <p:txBody>
          <a:bodyPr>
            <a:normAutofit fontScale="85000" lnSpcReduction="20000"/>
          </a:bodyPr>
          <a:lstStyle/>
          <a:p>
            <a:pPr marL="0" indent="0">
              <a:buNone/>
            </a:pPr>
            <a:r>
              <a:rPr lang="fr-FR" sz="3100" b="1" dirty="0">
                <a:solidFill>
                  <a:schemeClr val="tx2"/>
                </a:solidFill>
              </a:rPr>
              <a:t>Causes liées à l’environnement de travail </a:t>
            </a:r>
            <a:r>
              <a:rPr lang="fr-FR" sz="3100" b="1" dirty="0">
                <a:solidFill>
                  <a:schemeClr val="tx2"/>
                </a:solidFill>
              </a:rPr>
              <a:t> :</a:t>
            </a:r>
          </a:p>
          <a:p>
            <a:pPr marL="0" indent="0">
              <a:buNone/>
            </a:pPr>
            <a:r>
              <a:rPr lang="fr-FR" sz="2300" dirty="0">
                <a:solidFill>
                  <a:schemeClr val="accent1"/>
                </a:solidFill>
              </a:rPr>
              <a:t>L'environnement de travail au sein d'une unité ou d'un département, qu'il soit physique (locaux, matériels, fournitures...) ou organisationnel (disponibilité de ressources humaines qualifiées, organisation du travail, horaires...), conditionne la qualité et la sécurité des soins dispensés par une équipe</a:t>
            </a:r>
            <a:r>
              <a:rPr lang="fr-FR" sz="2400" dirty="0"/>
              <a:t>.</a:t>
            </a:r>
            <a:endParaRPr lang="fr-FR" sz="2100" b="1" dirty="0">
              <a:solidFill>
                <a:schemeClr val="accent1"/>
              </a:solidFill>
            </a:endParaRPr>
          </a:p>
        </p:txBody>
      </p:sp>
      <p:sp>
        <p:nvSpPr>
          <p:cNvPr id="5" name="Espace réservé du pied de page 4"/>
          <p:cNvSpPr>
            <a:spLocks noGrp="1"/>
          </p:cNvSpPr>
          <p:nvPr>
            <p:ph type="ftr" sz="quarter" idx="11"/>
          </p:nvPr>
        </p:nvSpPr>
        <p:spPr/>
        <p:txBody>
          <a:bodyPr/>
          <a:lstStyle/>
          <a:p>
            <a:r>
              <a:rPr lang="fr-FR" smtClean="0"/>
              <a:t>EvOQSS- 05/02/2019</a:t>
            </a:r>
            <a:endParaRPr lang="fr-FR"/>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20</a:t>
            </a:fld>
            <a:endParaRPr lang="fr-FR"/>
          </a:p>
        </p:txBody>
      </p:sp>
    </p:spTree>
    <p:extLst>
      <p:ext uri="{BB962C8B-B14F-4D97-AF65-F5344CB8AC3E}">
        <p14:creationId xmlns:p14="http://schemas.microsoft.com/office/powerpoint/2010/main" val="2545064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chemeClr val="accent1"/>
                </a:solidFill>
              </a:rPr>
              <a:t>Grille </a:t>
            </a:r>
            <a:r>
              <a:rPr lang="fr-FR" b="1" dirty="0" err="1">
                <a:solidFill>
                  <a:schemeClr val="accent1"/>
                </a:solidFill>
              </a:rPr>
              <a:t>Alarm</a:t>
            </a:r>
            <a:endParaRPr lang="fr-FR" b="1" dirty="0">
              <a:solidFill>
                <a:schemeClr val="accent1"/>
              </a:solidFill>
            </a:endParaRPr>
          </a:p>
        </p:txBody>
      </p:sp>
      <p:sp>
        <p:nvSpPr>
          <p:cNvPr id="3" name="Espace réservé du contenu 2"/>
          <p:cNvSpPr>
            <a:spLocks noGrp="1"/>
          </p:cNvSpPr>
          <p:nvPr>
            <p:ph sz="half" idx="1"/>
          </p:nvPr>
        </p:nvSpPr>
        <p:spPr>
          <a:xfrm>
            <a:off x="467544" y="1628800"/>
            <a:ext cx="4038600" cy="4525963"/>
          </a:xfrm>
        </p:spPr>
        <p:txBody>
          <a:bodyPr>
            <a:normAutofit fontScale="77500" lnSpcReduction="20000"/>
          </a:bodyPr>
          <a:lstStyle/>
          <a:p>
            <a:pPr marL="0" indent="0">
              <a:buNone/>
            </a:pPr>
            <a:r>
              <a:rPr lang="fr-FR" sz="2700" b="1" dirty="0">
                <a:solidFill>
                  <a:schemeClr val="accent1"/>
                </a:solidFill>
              </a:rPr>
              <a:t>Causes liées à l’organisation et au management :</a:t>
            </a:r>
          </a:p>
          <a:p>
            <a:pPr marL="0" indent="0">
              <a:buNone/>
            </a:pPr>
            <a:r>
              <a:rPr lang="fr-FR" sz="2700" dirty="0">
                <a:solidFill>
                  <a:schemeClr val="accent1"/>
                </a:solidFill>
              </a:rPr>
              <a:t>L’équipe est influencée par les actions de management et les décisions prises à un niveau supérieur dans l’organisation. Ceci inclut les politiques de remplacement, d'utilisation de personnel intérimaire, de formation continue, d'intégration et d'évaluation, les politiques de gestion des équipements, mais également la politique sur la qualité et la gestion des risques</a:t>
            </a:r>
          </a:p>
        </p:txBody>
      </p:sp>
      <p:sp>
        <p:nvSpPr>
          <p:cNvPr id="4" name="Espace réservé du contenu 3"/>
          <p:cNvSpPr>
            <a:spLocks noGrp="1"/>
          </p:cNvSpPr>
          <p:nvPr>
            <p:ph sz="half" idx="2"/>
          </p:nvPr>
        </p:nvSpPr>
        <p:spPr/>
        <p:txBody>
          <a:bodyPr>
            <a:normAutofit fontScale="77500" lnSpcReduction="20000"/>
          </a:bodyPr>
          <a:lstStyle/>
          <a:p>
            <a:pPr marL="0" indent="0">
              <a:buNone/>
            </a:pPr>
            <a:r>
              <a:rPr lang="fr-FR" sz="2700" b="1" dirty="0">
                <a:solidFill>
                  <a:schemeClr val="accent1"/>
                </a:solidFill>
              </a:rPr>
              <a:t>Causes liées au contexte institutionnel : </a:t>
            </a:r>
          </a:p>
          <a:p>
            <a:pPr marL="0" indent="0">
              <a:buNone/>
            </a:pPr>
            <a:r>
              <a:rPr lang="fr-FR" sz="2700" dirty="0">
                <a:solidFill>
                  <a:schemeClr val="accent1"/>
                </a:solidFill>
              </a:rPr>
              <a:t>L’organisation elle-même est influencée par le contexte institutionnel, la réglementation et le contexte économique et politique du secteur.</a:t>
            </a:r>
          </a:p>
        </p:txBody>
      </p:sp>
      <p:sp>
        <p:nvSpPr>
          <p:cNvPr id="5" name="Espace réservé du pied de page 4"/>
          <p:cNvSpPr>
            <a:spLocks noGrp="1"/>
          </p:cNvSpPr>
          <p:nvPr>
            <p:ph type="ftr" sz="quarter" idx="11"/>
          </p:nvPr>
        </p:nvSpPr>
        <p:spPr/>
        <p:txBody>
          <a:bodyPr/>
          <a:lstStyle/>
          <a:p>
            <a:r>
              <a:rPr lang="fr-FR" dirty="0" err="1" smtClean="0"/>
              <a:t>EvOQSS</a:t>
            </a:r>
            <a:r>
              <a:rPr lang="fr-FR" dirty="0" smtClean="0"/>
              <a:t>- 05/02/2019</a:t>
            </a:r>
            <a:endParaRPr lang="fr-FR" dirty="0"/>
          </a:p>
        </p:txBody>
      </p:sp>
      <p:sp>
        <p:nvSpPr>
          <p:cNvPr id="6" name="Espace réservé du numéro de diapositive 5"/>
          <p:cNvSpPr>
            <a:spLocks noGrp="1"/>
          </p:cNvSpPr>
          <p:nvPr>
            <p:ph type="sldNum" sz="quarter" idx="12"/>
          </p:nvPr>
        </p:nvSpPr>
        <p:spPr/>
        <p:txBody>
          <a:bodyPr/>
          <a:lstStyle/>
          <a:p>
            <a:fld id="{A7C05597-C977-44E9-86AE-34E963975990}" type="slidenum">
              <a:rPr lang="fr-FR" smtClean="0"/>
              <a:t>21</a:t>
            </a:fld>
            <a:endParaRPr lang="fr-FR"/>
          </a:p>
        </p:txBody>
      </p:sp>
    </p:spTree>
    <p:extLst>
      <p:ext uri="{BB962C8B-B14F-4D97-AF65-F5344CB8AC3E}">
        <p14:creationId xmlns:p14="http://schemas.microsoft.com/office/powerpoint/2010/main" val="441469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9"/>
          <p:cNvPicPr>
            <a:picLocks noChangeAspect="1" noChangeArrowheads="1"/>
          </p:cNvPicPr>
          <p:nvPr/>
        </p:nvPicPr>
        <p:blipFill>
          <a:blip r:embed="rId3">
            <a:extLst>
              <a:ext uri="{28A0092B-C50C-407E-A947-70E740481C1C}">
                <a14:useLocalDpi xmlns:a14="http://schemas.microsoft.com/office/drawing/2010/main" val="0"/>
              </a:ext>
            </a:extLst>
          </a:blip>
          <a:srcRect l="31149" t="21742" r="33310" b="61320"/>
          <a:stretch>
            <a:fillRect/>
          </a:stretch>
        </p:blipFill>
        <p:spPr bwMode="auto">
          <a:xfrm>
            <a:off x="30163" y="0"/>
            <a:ext cx="649922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à coins arrondis 6"/>
          <p:cNvSpPr/>
          <p:nvPr/>
        </p:nvSpPr>
        <p:spPr>
          <a:xfrm>
            <a:off x="1187450" y="1404938"/>
            <a:ext cx="2782888" cy="25241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9" name="Connecteur droit avec flèche 8"/>
          <p:cNvCxnSpPr/>
          <p:nvPr/>
        </p:nvCxnSpPr>
        <p:spPr>
          <a:xfrm>
            <a:off x="3970338" y="1657350"/>
            <a:ext cx="169862" cy="25876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rotWithShape="1">
          <a:blip r:embed="rId4"/>
          <a:srcRect l="28742" t="27769" r="29692" b="23775"/>
          <a:stretch/>
        </p:blipFill>
        <p:spPr bwMode="auto">
          <a:xfrm>
            <a:off x="836613" y="1916113"/>
            <a:ext cx="5692775" cy="37353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6732588" y="3573463"/>
            <a:ext cx="2138362" cy="2797175"/>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dirty="0">
                <a:solidFill>
                  <a:schemeClr val="bg1"/>
                </a:solidFill>
              </a:rPr>
              <a:t>Une liste de causes immédiates est proposée si l’EIAS a été relié à une situation à risque à l’étape 1. Dans le cas contraire la liste est vide.</a:t>
            </a:r>
          </a:p>
          <a:p>
            <a:pPr algn="ctr">
              <a:defRPr/>
            </a:pPr>
            <a:r>
              <a:rPr lang="fr-FR" sz="1400" dirty="0">
                <a:solidFill>
                  <a:schemeClr val="bg1"/>
                </a:solidFill>
              </a:rPr>
              <a:t>Il est possible de choisir plusieurs causes et de décrire d’autres causes.</a:t>
            </a:r>
          </a:p>
        </p:txBody>
      </p:sp>
      <p:sp>
        <p:nvSpPr>
          <p:cNvPr id="28679" name="Titre 4"/>
          <p:cNvSpPr>
            <a:spLocks noGrp="1"/>
          </p:cNvSpPr>
          <p:nvPr>
            <p:ph type="title"/>
          </p:nvPr>
        </p:nvSpPr>
        <p:spPr>
          <a:xfrm>
            <a:off x="6494463" y="260349"/>
            <a:ext cx="2614612" cy="1655763"/>
          </a:xfrm>
        </p:spPr>
        <p:txBody>
          <a:bodyPr>
            <a:normAutofit/>
          </a:bodyPr>
          <a:lstStyle/>
          <a:p>
            <a:r>
              <a:rPr lang="fr-FR" altLang="fr-FR" sz="2000" dirty="0"/>
              <a:t>C</a:t>
            </a:r>
            <a:r>
              <a:rPr lang="fr-FR" altLang="fr-FR" sz="2000" dirty="0" smtClean="0"/>
              <a:t>hoix </a:t>
            </a:r>
            <a:r>
              <a:rPr lang="fr-FR" altLang="fr-FR" sz="2000" dirty="0" smtClean="0"/>
              <a:t>de causes immédiates</a:t>
            </a:r>
          </a:p>
        </p:txBody>
      </p:sp>
      <p:sp>
        <p:nvSpPr>
          <p:cNvPr id="2" name="Espace réservé du pied de page 1"/>
          <p:cNvSpPr>
            <a:spLocks noGrp="1"/>
          </p:cNvSpPr>
          <p:nvPr>
            <p:ph type="ftr" sz="quarter" idx="11"/>
          </p:nvPr>
        </p:nvSpPr>
        <p:spPr/>
        <p:txBody>
          <a:bodyPr/>
          <a:lstStyle/>
          <a:p>
            <a:pPr>
              <a:defRPr/>
            </a:pPr>
            <a:r>
              <a:rPr lang="fr-FR" smtClean="0"/>
              <a:t>EvOQSS- 05/02/2019</a:t>
            </a:r>
            <a:endParaRPr lang="fr-FR"/>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22</a:t>
            </a:fld>
            <a:endParaRPr lang="fr-FR"/>
          </a:p>
        </p:txBody>
      </p:sp>
    </p:spTree>
    <p:extLst>
      <p:ext uri="{BB962C8B-B14F-4D97-AF65-F5344CB8AC3E}">
        <p14:creationId xmlns:p14="http://schemas.microsoft.com/office/powerpoint/2010/main" val="347515748"/>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9"/>
          <p:cNvPicPr>
            <a:picLocks noChangeAspect="1" noChangeArrowheads="1"/>
          </p:cNvPicPr>
          <p:nvPr/>
        </p:nvPicPr>
        <p:blipFill>
          <a:blip r:embed="rId3">
            <a:extLst>
              <a:ext uri="{28A0092B-C50C-407E-A947-70E740481C1C}">
                <a14:useLocalDpi xmlns:a14="http://schemas.microsoft.com/office/drawing/2010/main" val="0"/>
              </a:ext>
            </a:extLst>
          </a:blip>
          <a:srcRect l="31149" t="21742" r="33310" b="12782"/>
          <a:stretch>
            <a:fillRect/>
          </a:stretch>
        </p:blipFill>
        <p:spPr bwMode="auto">
          <a:xfrm>
            <a:off x="179388" y="79375"/>
            <a:ext cx="6499225" cy="6735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à coins arrondis 6"/>
          <p:cNvSpPr/>
          <p:nvPr/>
        </p:nvSpPr>
        <p:spPr>
          <a:xfrm>
            <a:off x="1116013" y="2452688"/>
            <a:ext cx="3095625" cy="5048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cxnSp>
        <p:nvCxnSpPr>
          <p:cNvPr id="5" name="Connecteur droit avec flèche 4"/>
          <p:cNvCxnSpPr/>
          <p:nvPr/>
        </p:nvCxnSpPr>
        <p:spPr>
          <a:xfrm>
            <a:off x="4211638" y="2852738"/>
            <a:ext cx="468312" cy="28892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9701" name="Titre 4"/>
          <p:cNvSpPr>
            <a:spLocks noGrp="1"/>
          </p:cNvSpPr>
          <p:nvPr>
            <p:ph type="title"/>
          </p:nvPr>
        </p:nvSpPr>
        <p:spPr>
          <a:xfrm>
            <a:off x="6718300" y="79375"/>
            <a:ext cx="2174875" cy="1836738"/>
          </a:xfrm>
        </p:spPr>
        <p:txBody>
          <a:bodyPr/>
          <a:lstStyle/>
          <a:p>
            <a:r>
              <a:rPr lang="fr-FR" altLang="fr-FR" sz="2000" dirty="0"/>
              <a:t>C</a:t>
            </a:r>
            <a:r>
              <a:rPr lang="fr-FR" altLang="fr-FR" sz="2000" dirty="0" smtClean="0"/>
              <a:t>auses </a:t>
            </a:r>
            <a:r>
              <a:rPr lang="fr-FR" altLang="fr-FR" sz="2000" dirty="0" smtClean="0"/>
              <a:t>profondes</a:t>
            </a:r>
          </a:p>
        </p:txBody>
      </p:sp>
      <p:sp>
        <p:nvSpPr>
          <p:cNvPr id="2" name="Espace réservé du pied de page 1"/>
          <p:cNvSpPr>
            <a:spLocks noGrp="1"/>
          </p:cNvSpPr>
          <p:nvPr>
            <p:ph type="ftr" sz="quarter" idx="11"/>
          </p:nvPr>
        </p:nvSpPr>
        <p:spPr/>
        <p:txBody>
          <a:bodyPr/>
          <a:lstStyle/>
          <a:p>
            <a:pPr>
              <a:defRPr/>
            </a:pPr>
            <a:r>
              <a:rPr lang="fr-FR" smtClean="0"/>
              <a:t>EvOQSS- 05/02/2019</a:t>
            </a:r>
            <a:endParaRPr lang="fr-FR"/>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23</a:t>
            </a:fld>
            <a:endParaRPr lang="fr-FR"/>
          </a:p>
        </p:txBody>
      </p:sp>
      <p:sp>
        <p:nvSpPr>
          <p:cNvPr id="12" name="Rectangle 11"/>
          <p:cNvSpPr/>
          <p:nvPr/>
        </p:nvSpPr>
        <p:spPr>
          <a:xfrm>
            <a:off x="4356100" y="5661025"/>
            <a:ext cx="4679950" cy="576263"/>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dirty="0">
                <a:solidFill>
                  <a:schemeClr val="bg1"/>
                </a:solidFill>
              </a:rPr>
              <a:t>Il existe 7 catégories de causes profondes qui doivent être renseignées obligatoirement.</a:t>
            </a:r>
          </a:p>
        </p:txBody>
      </p:sp>
      <p:pic>
        <p:nvPicPr>
          <p:cNvPr id="29703" name="Picture 8"/>
          <p:cNvPicPr>
            <a:picLocks noChangeAspect="1" noChangeArrowheads="1"/>
          </p:cNvPicPr>
          <p:nvPr/>
        </p:nvPicPr>
        <p:blipFill>
          <a:blip r:embed="rId4">
            <a:extLst>
              <a:ext uri="{28A0092B-C50C-407E-A947-70E740481C1C}">
                <a14:useLocalDpi xmlns:a14="http://schemas.microsoft.com/office/drawing/2010/main" val="0"/>
              </a:ext>
            </a:extLst>
          </a:blip>
          <a:srcRect l="27905" t="22102" r="28717" b="25766"/>
          <a:stretch>
            <a:fillRect/>
          </a:stretch>
        </p:blipFill>
        <p:spPr bwMode="auto">
          <a:xfrm>
            <a:off x="4679950" y="2449513"/>
            <a:ext cx="4265613" cy="288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9188315"/>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p:cNvPicPr>
            <a:picLocks noChangeAspect="1" noChangeArrowheads="1"/>
          </p:cNvPicPr>
          <p:nvPr/>
        </p:nvPicPr>
        <p:blipFill>
          <a:blip r:embed="rId3">
            <a:extLst>
              <a:ext uri="{28A0092B-C50C-407E-A947-70E740481C1C}">
                <a14:useLocalDpi xmlns:a14="http://schemas.microsoft.com/office/drawing/2010/main" val="0"/>
              </a:ext>
            </a:extLst>
          </a:blip>
          <a:srcRect l="26149" t="25826" r="25473" b="26967"/>
          <a:stretch>
            <a:fillRect/>
          </a:stretch>
        </p:blipFill>
        <p:spPr bwMode="auto">
          <a:xfrm>
            <a:off x="179388" y="836613"/>
            <a:ext cx="8847137" cy="4856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747" name="Titre 1"/>
          <p:cNvSpPr>
            <a:spLocks noGrp="1"/>
          </p:cNvSpPr>
          <p:nvPr>
            <p:ph type="title"/>
          </p:nvPr>
        </p:nvSpPr>
        <p:spPr>
          <a:xfrm>
            <a:off x="533400" y="0"/>
            <a:ext cx="7772400" cy="836613"/>
          </a:xfrm>
        </p:spPr>
        <p:txBody>
          <a:bodyPr>
            <a:normAutofit/>
          </a:bodyPr>
          <a:lstStyle/>
          <a:p>
            <a:r>
              <a:rPr lang="fr-FR" altLang="fr-FR" sz="2400" dirty="0" smtClean="0"/>
              <a:t/>
            </a:r>
            <a:br>
              <a:rPr lang="fr-FR" altLang="fr-FR" sz="2400" dirty="0" smtClean="0"/>
            </a:br>
            <a:r>
              <a:rPr lang="fr-FR" altLang="fr-FR" sz="2400" dirty="0" smtClean="0"/>
              <a:t>Définition des barrières</a:t>
            </a:r>
          </a:p>
        </p:txBody>
      </p:sp>
      <p:sp>
        <p:nvSpPr>
          <p:cNvPr id="2" name="Espace réservé du pied de page 1"/>
          <p:cNvSpPr>
            <a:spLocks noGrp="1"/>
          </p:cNvSpPr>
          <p:nvPr>
            <p:ph type="ftr" sz="quarter" idx="11"/>
          </p:nvPr>
        </p:nvSpPr>
        <p:spPr/>
        <p:txBody>
          <a:bodyPr/>
          <a:lstStyle/>
          <a:p>
            <a:pPr>
              <a:defRPr/>
            </a:pPr>
            <a:r>
              <a:rPr lang="fr-FR" smtClean="0"/>
              <a:t>EvOQSS- 05/02/2019</a:t>
            </a:r>
            <a:endParaRPr lang="fr-FR"/>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24</a:t>
            </a:fld>
            <a:endParaRPr lang="fr-FR"/>
          </a:p>
        </p:txBody>
      </p:sp>
      <p:sp>
        <p:nvSpPr>
          <p:cNvPr id="4" name="Rectangle 5"/>
          <p:cNvSpPr>
            <a:spLocks noChangeArrowheads="1"/>
          </p:cNvSpPr>
          <p:nvPr/>
        </p:nvSpPr>
        <p:spPr bwMode="auto">
          <a:xfrm rot="1850421">
            <a:off x="4511675" y="3771900"/>
            <a:ext cx="7556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fr-FR" altLang="fr-FR" sz="3200" b="1">
                <a:solidFill>
                  <a:srgbClr val="C00000"/>
                </a:solidFill>
                <a:latin typeface="Calibri" pitchFamily="34" charset="0"/>
                <a:ea typeface="Calibri" pitchFamily="34" charset="0"/>
                <a:cs typeface="Times New Roman" pitchFamily="18" charset="0"/>
                <a:sym typeface="Wingdings" pitchFamily="2" charset="2"/>
              </a:rPr>
              <a:t></a:t>
            </a:r>
          </a:p>
        </p:txBody>
      </p:sp>
    </p:spTree>
    <p:extLst>
      <p:ext uri="{BB962C8B-B14F-4D97-AF65-F5344CB8AC3E}">
        <p14:creationId xmlns:p14="http://schemas.microsoft.com/office/powerpoint/2010/main" val="32350312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p:cNvSpPr>
            <a:spLocks noGrp="1"/>
          </p:cNvSpPr>
          <p:nvPr>
            <p:ph type="title"/>
          </p:nvPr>
        </p:nvSpPr>
        <p:spPr>
          <a:xfrm>
            <a:off x="533400" y="0"/>
            <a:ext cx="7772400" cy="836613"/>
          </a:xfrm>
        </p:spPr>
        <p:txBody>
          <a:bodyPr>
            <a:normAutofit/>
          </a:bodyPr>
          <a:lstStyle/>
          <a:p>
            <a:r>
              <a:rPr lang="fr-FR" altLang="fr-FR" sz="2400" dirty="0" smtClean="0"/>
              <a:t/>
            </a:r>
            <a:br>
              <a:rPr lang="fr-FR" altLang="fr-FR" sz="2400" dirty="0" smtClean="0"/>
            </a:br>
            <a:r>
              <a:rPr lang="fr-FR" altLang="fr-FR" sz="2400" dirty="0" smtClean="0"/>
              <a:t>Définition des barrières</a:t>
            </a:r>
          </a:p>
        </p:txBody>
      </p:sp>
      <p:sp>
        <p:nvSpPr>
          <p:cNvPr id="2" name="Espace réservé du pied de page 1"/>
          <p:cNvSpPr>
            <a:spLocks noGrp="1"/>
          </p:cNvSpPr>
          <p:nvPr>
            <p:ph type="ftr" sz="quarter" idx="11"/>
          </p:nvPr>
        </p:nvSpPr>
        <p:spPr/>
        <p:txBody>
          <a:bodyPr/>
          <a:lstStyle/>
          <a:p>
            <a:pPr>
              <a:defRPr/>
            </a:pPr>
            <a:r>
              <a:rPr lang="fr-FR" smtClean="0"/>
              <a:t>EvOQSS- 05/02/2019</a:t>
            </a:r>
            <a:endParaRPr lang="fr-FR"/>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25</a:t>
            </a:fld>
            <a:endParaRPr lang="fr-FR"/>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l="24709" t="28011" r="25000" b="29192"/>
          <a:stretch>
            <a:fillRect/>
          </a:stretch>
        </p:blipFill>
        <p:spPr bwMode="auto">
          <a:xfrm>
            <a:off x="323850" y="836613"/>
            <a:ext cx="8424863" cy="403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rotWithShape="1">
          <a:blip r:embed="rId4"/>
          <a:srcRect l="29187" t="22145" r="29650" b="16666"/>
          <a:stretch/>
        </p:blipFill>
        <p:spPr bwMode="auto">
          <a:xfrm>
            <a:off x="179388" y="1412875"/>
            <a:ext cx="5027612" cy="42037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rotWithShape="1">
          <a:blip r:embed="rId5"/>
          <a:srcRect l="29418" t="22429" r="29535" b="16279"/>
          <a:stretch/>
        </p:blipFill>
        <p:spPr bwMode="auto">
          <a:xfrm>
            <a:off x="4197350" y="2306638"/>
            <a:ext cx="4953000" cy="41608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900113" y="4870450"/>
            <a:ext cx="3167062" cy="145415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dirty="0" smtClean="0">
                <a:solidFill>
                  <a:schemeClr val="bg1"/>
                </a:solidFill>
              </a:rPr>
              <a:t>liste </a:t>
            </a:r>
            <a:r>
              <a:rPr lang="fr-FR" sz="1400" dirty="0">
                <a:solidFill>
                  <a:schemeClr val="bg1"/>
                </a:solidFill>
              </a:rPr>
              <a:t>de </a:t>
            </a:r>
            <a:r>
              <a:rPr lang="fr-FR" sz="1400" dirty="0" smtClean="0">
                <a:solidFill>
                  <a:schemeClr val="bg1"/>
                </a:solidFill>
              </a:rPr>
              <a:t>barrières </a:t>
            </a:r>
            <a:r>
              <a:rPr lang="fr-FR" sz="1400" dirty="0">
                <a:solidFill>
                  <a:schemeClr val="bg1"/>
                </a:solidFill>
              </a:rPr>
              <a:t>issues de la SAR </a:t>
            </a:r>
            <a:r>
              <a:rPr lang="fr-FR" sz="1400" dirty="0" smtClean="0">
                <a:solidFill>
                  <a:schemeClr val="bg1"/>
                </a:solidFill>
              </a:rPr>
              <a:t>. est </a:t>
            </a:r>
            <a:r>
              <a:rPr lang="fr-FR" sz="1400" dirty="0">
                <a:solidFill>
                  <a:schemeClr val="bg1"/>
                </a:solidFill>
              </a:rPr>
              <a:t>possible de choisir plusieurs barrières et d’en décrire d’autres.</a:t>
            </a:r>
          </a:p>
        </p:txBody>
      </p:sp>
    </p:spTree>
    <p:extLst>
      <p:ext uri="{BB962C8B-B14F-4D97-AF65-F5344CB8AC3E}">
        <p14:creationId xmlns:p14="http://schemas.microsoft.com/office/powerpoint/2010/main" val="3089516763"/>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chemeClr val="accent1"/>
                </a:solidFill>
              </a:rPr>
              <a:t>r</a:t>
            </a:r>
            <a:r>
              <a:rPr lang="fr-FR" b="1" dirty="0" smtClean="0">
                <a:solidFill>
                  <a:schemeClr val="accent1"/>
                </a:solidFill>
              </a:rPr>
              <a:t>épondre au questionnaire d’analyse approfondi</a:t>
            </a:r>
            <a:endParaRPr lang="fr-FR" b="1" dirty="0">
              <a:solidFill>
                <a:schemeClr val="accent1"/>
              </a:solidFill>
            </a:endParaRPr>
          </a:p>
        </p:txBody>
      </p:sp>
      <p:sp>
        <p:nvSpPr>
          <p:cNvPr id="3" name="Espace réservé du contenu 2"/>
          <p:cNvSpPr>
            <a:spLocks noGrp="1"/>
          </p:cNvSpPr>
          <p:nvPr>
            <p:ph idx="1"/>
          </p:nvPr>
        </p:nvSpPr>
        <p:spPr/>
        <p:txBody>
          <a:bodyPr>
            <a:normAutofit/>
          </a:bodyPr>
          <a:lstStyle/>
          <a:p>
            <a:endParaRPr lang="fr-FR" b="1" dirty="0" smtClean="0">
              <a:solidFill>
                <a:schemeClr val="accent1"/>
              </a:solidFill>
            </a:endParaRPr>
          </a:p>
          <a:p>
            <a:r>
              <a:rPr lang="fr-FR" b="1" dirty="0" smtClean="0">
                <a:solidFill>
                  <a:schemeClr val="accent1"/>
                </a:solidFill>
              </a:rPr>
              <a:t>2 QAA dans votre spécialité : </a:t>
            </a:r>
          </a:p>
          <a:p>
            <a:endParaRPr lang="fr-FR" b="1" dirty="0" smtClean="0">
              <a:solidFill>
                <a:schemeClr val="accent1"/>
              </a:solidFill>
            </a:endParaRPr>
          </a:p>
          <a:p>
            <a:pPr>
              <a:buFont typeface="Wingdings" panose="05000000000000000000" pitchFamily="2" charset="2"/>
              <a:buChar char="§"/>
            </a:pPr>
            <a:r>
              <a:rPr lang="fr-FR" b="1" dirty="0">
                <a:solidFill>
                  <a:schemeClr val="accent1"/>
                </a:solidFill>
              </a:rPr>
              <a:t>Questionnaire d’analyse approfondie sur le non-respect d’une contre-indication à l’IRM </a:t>
            </a:r>
            <a:endParaRPr lang="fr-FR" b="1" dirty="0" smtClean="0">
              <a:solidFill>
                <a:schemeClr val="accent1"/>
              </a:solidFill>
            </a:endParaRPr>
          </a:p>
          <a:p>
            <a:pPr>
              <a:buFont typeface="Wingdings" panose="05000000000000000000" pitchFamily="2" charset="2"/>
              <a:buChar char="§"/>
            </a:pPr>
            <a:r>
              <a:rPr lang="fr-FR" b="1" dirty="0">
                <a:solidFill>
                  <a:schemeClr val="accent1"/>
                </a:solidFill>
              </a:rPr>
              <a:t>Questionnaire d’analyse approfondie sur la défaillance de prise en charge des patients sous anticoagulants oraux directs (AOD) ou antiagrégants plaquettaires </a:t>
            </a:r>
            <a:endParaRPr lang="fr-FR" b="1" dirty="0">
              <a:solidFill>
                <a:schemeClr val="accent1"/>
              </a:solidFill>
            </a:endParaRPr>
          </a:p>
        </p:txBody>
      </p:sp>
      <p:sp>
        <p:nvSpPr>
          <p:cNvPr id="4" name="Espace réservé du pied de page 3"/>
          <p:cNvSpPr>
            <a:spLocks noGrp="1"/>
          </p:cNvSpPr>
          <p:nvPr>
            <p:ph type="ftr" sz="quarter" idx="11"/>
          </p:nvPr>
        </p:nvSpPr>
        <p:spPr/>
        <p:txBody>
          <a:bodyPr/>
          <a:lstStyle/>
          <a:p>
            <a:r>
              <a:rPr lang="fr-FR" smtClean="0"/>
              <a:t>EvOQSS- 05/02/2019</a:t>
            </a:r>
            <a:endParaRPr lang="fr-FR"/>
          </a:p>
        </p:txBody>
      </p:sp>
      <p:sp>
        <p:nvSpPr>
          <p:cNvPr id="5" name="Espace réservé du numéro de diapositive 4"/>
          <p:cNvSpPr>
            <a:spLocks noGrp="1"/>
          </p:cNvSpPr>
          <p:nvPr>
            <p:ph type="sldNum" sz="quarter" idx="12"/>
          </p:nvPr>
        </p:nvSpPr>
        <p:spPr/>
        <p:txBody>
          <a:bodyPr/>
          <a:lstStyle/>
          <a:p>
            <a:fld id="{A7C05597-C977-44E9-86AE-34E963975990}" type="slidenum">
              <a:rPr lang="fr-FR" smtClean="0"/>
              <a:t>26</a:t>
            </a:fld>
            <a:endParaRPr lang="fr-FR"/>
          </a:p>
        </p:txBody>
      </p:sp>
    </p:spTree>
    <p:extLst>
      <p:ext uri="{BB962C8B-B14F-4D97-AF65-F5344CB8AC3E}">
        <p14:creationId xmlns:p14="http://schemas.microsoft.com/office/powerpoint/2010/main" val="4103330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6"/>
          <p:cNvPicPr>
            <a:picLocks noChangeAspect="1" noChangeArrowheads="1"/>
          </p:cNvPicPr>
          <p:nvPr/>
        </p:nvPicPr>
        <p:blipFill>
          <a:blip r:embed="rId3">
            <a:extLst>
              <a:ext uri="{28A0092B-C50C-407E-A947-70E740481C1C}">
                <a14:useLocalDpi xmlns:a14="http://schemas.microsoft.com/office/drawing/2010/main" val="0"/>
              </a:ext>
            </a:extLst>
          </a:blip>
          <a:srcRect l="26283" t="26306" r="25743" b="12553"/>
          <a:stretch>
            <a:fillRect/>
          </a:stretch>
        </p:blipFill>
        <p:spPr bwMode="auto">
          <a:xfrm>
            <a:off x="123825" y="430213"/>
            <a:ext cx="8772525" cy="6288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819" name="Titre 1"/>
          <p:cNvSpPr>
            <a:spLocks noGrp="1"/>
          </p:cNvSpPr>
          <p:nvPr>
            <p:ph type="title"/>
          </p:nvPr>
        </p:nvSpPr>
        <p:spPr/>
        <p:txBody>
          <a:bodyPr>
            <a:normAutofit fontScale="90000"/>
          </a:bodyPr>
          <a:lstStyle/>
          <a:p>
            <a:r>
              <a:rPr lang="fr-FR" altLang="fr-FR" dirty="0" smtClean="0"/>
              <a:t>Mesures de suivi</a:t>
            </a:r>
            <a:endParaRPr lang="fr-FR" altLang="fr-FR" dirty="0" smtClean="0"/>
          </a:p>
        </p:txBody>
      </p:sp>
      <p:sp>
        <p:nvSpPr>
          <p:cNvPr id="2" name="Espace réservé du pied de page 1"/>
          <p:cNvSpPr>
            <a:spLocks noGrp="1"/>
          </p:cNvSpPr>
          <p:nvPr>
            <p:ph type="ftr" sz="quarter" idx="11"/>
          </p:nvPr>
        </p:nvSpPr>
        <p:spPr/>
        <p:txBody>
          <a:bodyPr/>
          <a:lstStyle/>
          <a:p>
            <a:pPr>
              <a:defRPr/>
            </a:pPr>
            <a:endParaRPr lang="fr-FR" dirty="0"/>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27</a:t>
            </a:fld>
            <a:endParaRPr lang="fr-FR"/>
          </a:p>
        </p:txBody>
      </p:sp>
      <p:sp>
        <p:nvSpPr>
          <p:cNvPr id="34820" name="ZoneTexte 4"/>
          <p:cNvSpPr txBox="1">
            <a:spLocks noChangeArrowheads="1"/>
          </p:cNvSpPr>
          <p:nvPr/>
        </p:nvSpPr>
        <p:spPr bwMode="auto">
          <a:xfrm>
            <a:off x="7240588" y="2997200"/>
            <a:ext cx="1655762" cy="1446213"/>
          </a:xfrm>
          <a:prstGeom prst="rect">
            <a:avLst/>
          </a:prstGeom>
          <a:solidFill>
            <a:schemeClr val="bg1"/>
          </a:solidFill>
          <a:ln w="9525">
            <a:solidFill>
              <a:schemeClr val="accent2"/>
            </a:solidFill>
            <a:miter lim="800000"/>
            <a:headEnd/>
            <a:tailEnd/>
          </a:ln>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fr-FR" altLang="fr-FR" sz="1200"/>
              <a:t>évitable</a:t>
            </a:r>
          </a:p>
          <a:p>
            <a:r>
              <a:rPr lang="fr-FR" altLang="fr-FR" sz="1200"/>
              <a:t>inévitable</a:t>
            </a:r>
          </a:p>
          <a:p>
            <a:r>
              <a:rPr lang="fr-FR" altLang="fr-FR" sz="1200"/>
              <a:t>probablement évitable</a:t>
            </a:r>
          </a:p>
          <a:p>
            <a:r>
              <a:rPr lang="fr-FR" altLang="fr-FR" sz="1200"/>
              <a:t>probablement inévitable</a:t>
            </a:r>
          </a:p>
          <a:p>
            <a:r>
              <a:rPr lang="fr-FR" altLang="fr-FR" sz="1200"/>
              <a:t>ne sais pas</a:t>
            </a:r>
          </a:p>
          <a:p>
            <a:endParaRPr lang="fr-FR" altLang="fr-FR" sz="400"/>
          </a:p>
        </p:txBody>
      </p:sp>
      <p:cxnSp>
        <p:nvCxnSpPr>
          <p:cNvPr id="6" name="Connecteur droit avec flèche 5"/>
          <p:cNvCxnSpPr>
            <a:endCxn id="34820" idx="1"/>
          </p:cNvCxnSpPr>
          <p:nvPr/>
        </p:nvCxnSpPr>
        <p:spPr>
          <a:xfrm>
            <a:off x="4859338" y="3379788"/>
            <a:ext cx="2381250" cy="341312"/>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8731"/>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chemeClr val="accent1"/>
                </a:solidFill>
              </a:rPr>
              <a:t>Mesures de suivi</a:t>
            </a:r>
            <a:endParaRPr lang="fr-FR" b="1" dirty="0">
              <a:solidFill>
                <a:schemeClr val="accent1"/>
              </a:solidFill>
            </a:endParaRPr>
          </a:p>
        </p:txBody>
      </p:sp>
      <p:sp>
        <p:nvSpPr>
          <p:cNvPr id="3" name="Espace réservé du contenu 2"/>
          <p:cNvSpPr>
            <a:spLocks noGrp="1"/>
          </p:cNvSpPr>
          <p:nvPr>
            <p:ph sz="half" idx="1"/>
          </p:nvPr>
        </p:nvSpPr>
        <p:spPr/>
        <p:txBody>
          <a:bodyPr>
            <a:normAutofit fontScale="70000" lnSpcReduction="20000"/>
          </a:bodyPr>
          <a:lstStyle/>
          <a:p>
            <a:r>
              <a:rPr lang="fr-FR" b="1" dirty="0" smtClean="0">
                <a:solidFill>
                  <a:schemeClr val="accent1"/>
                </a:solidFill>
              </a:rPr>
              <a:t>Caractère évitable de l’événement : </a:t>
            </a:r>
          </a:p>
          <a:p>
            <a:r>
              <a:rPr lang="fr-FR" b="1" dirty="0">
                <a:solidFill>
                  <a:schemeClr val="accent1"/>
                </a:solidFill>
              </a:rPr>
              <a:t>Le caractère évitable d'un événement peut se définir par le fait qu'il ne se serait pas produit si les actions entreprises avaient été conformes à la prise en charge considérée comme satisfaisante au moment de la survenue de l'événement (ENEIS). La nature évitable d'un événement va donc déboucher sur la mise en place d’actions visant à l'empêcher de se reproduire et/ou à maîtriser </a:t>
            </a:r>
            <a:r>
              <a:rPr lang="fr-FR" b="1" dirty="0" smtClean="0">
                <a:solidFill>
                  <a:schemeClr val="accent1"/>
                </a:solidFill>
              </a:rPr>
              <a:t>les</a:t>
            </a:r>
            <a:endParaRPr lang="fr-FR" b="1" dirty="0">
              <a:solidFill>
                <a:schemeClr val="accent1"/>
              </a:solidFill>
            </a:endParaRPr>
          </a:p>
        </p:txBody>
      </p:sp>
      <p:sp>
        <p:nvSpPr>
          <p:cNvPr id="4" name="Espace réservé du contenu 3"/>
          <p:cNvSpPr>
            <a:spLocks noGrp="1"/>
          </p:cNvSpPr>
          <p:nvPr>
            <p:ph sz="half" idx="2"/>
          </p:nvPr>
        </p:nvSpPr>
        <p:spPr/>
        <p:txBody>
          <a:bodyPr>
            <a:normAutofit fontScale="70000" lnSpcReduction="20000"/>
          </a:bodyPr>
          <a:lstStyle/>
          <a:p>
            <a:r>
              <a:rPr lang="fr-FR" dirty="0" smtClean="0">
                <a:solidFill>
                  <a:schemeClr val="accent1"/>
                </a:solidFill>
              </a:rPr>
              <a:t>Menu déroulant </a:t>
            </a:r>
          </a:p>
          <a:p>
            <a:pPr marL="0" indent="0">
              <a:buNone/>
            </a:pPr>
            <a:endParaRPr lang="fr-FR" dirty="0"/>
          </a:p>
        </p:txBody>
      </p:sp>
      <p:sp>
        <p:nvSpPr>
          <p:cNvPr id="5" name="Espace réservé du pied de page 4"/>
          <p:cNvSpPr>
            <a:spLocks noGrp="1"/>
          </p:cNvSpPr>
          <p:nvPr>
            <p:ph type="ftr" sz="quarter" idx="11"/>
          </p:nvPr>
        </p:nvSpPr>
        <p:spPr>
          <a:xfrm>
            <a:off x="2586831" y="0"/>
            <a:ext cx="4114800" cy="329184"/>
          </a:xfrm>
        </p:spPr>
        <p:txBody>
          <a:bodyPr/>
          <a:lstStyle/>
          <a:p>
            <a:r>
              <a:rPr lang="fr-FR" dirty="0" err="1" smtClean="0"/>
              <a:t>EvOQSS</a:t>
            </a:r>
            <a:r>
              <a:rPr lang="fr-FR" dirty="0" smtClean="0"/>
              <a:t>- 05/02/2019</a:t>
            </a:r>
            <a:endParaRPr lang="fr-FR" dirty="0"/>
          </a:p>
        </p:txBody>
      </p:sp>
      <p:sp>
        <p:nvSpPr>
          <p:cNvPr id="7" name="Espace réservé du numéro de diapositive 6"/>
          <p:cNvSpPr>
            <a:spLocks noGrp="1"/>
          </p:cNvSpPr>
          <p:nvPr>
            <p:ph type="sldNum" sz="quarter" idx="12"/>
          </p:nvPr>
        </p:nvSpPr>
        <p:spPr/>
        <p:txBody>
          <a:bodyPr/>
          <a:lstStyle/>
          <a:p>
            <a:fld id="{A7C05597-C977-44E9-86AE-34E963975990}" type="slidenum">
              <a:rPr lang="fr-FR" smtClean="0"/>
              <a:t>28</a:t>
            </a:fld>
            <a:endParaRPr lang="fr-F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8338" y="2430331"/>
            <a:ext cx="2352675"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l="26283" t="26186" r="25674" b="21922"/>
          <a:stretch>
            <a:fillRect/>
          </a:stretch>
        </p:blipFill>
        <p:spPr bwMode="auto">
          <a:xfrm>
            <a:off x="250825" y="620713"/>
            <a:ext cx="8786813" cy="533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6663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chemeClr val="accent1"/>
                </a:solidFill>
              </a:rPr>
              <a:t>Actions mises en place</a:t>
            </a:r>
            <a:endParaRPr lang="fr-FR" b="1" dirty="0">
              <a:solidFill>
                <a:schemeClr val="accent1"/>
              </a:solidFill>
            </a:endParaRPr>
          </a:p>
        </p:txBody>
      </p:sp>
      <p:sp>
        <p:nvSpPr>
          <p:cNvPr id="3" name="Espace réservé du contenu 2"/>
          <p:cNvSpPr>
            <a:spLocks noGrp="1"/>
          </p:cNvSpPr>
          <p:nvPr>
            <p:ph sz="half" idx="1"/>
          </p:nvPr>
        </p:nvSpPr>
        <p:spPr/>
        <p:txBody>
          <a:bodyPr>
            <a:normAutofit fontScale="92500" lnSpcReduction="10000"/>
          </a:bodyPr>
          <a:lstStyle/>
          <a:p>
            <a:r>
              <a:rPr lang="fr-FR" b="1" dirty="0">
                <a:solidFill>
                  <a:schemeClr val="accent1"/>
                </a:solidFill>
              </a:rPr>
              <a:t>Avez-vous mis en place des actions dans votre pratique ou dans l'organisation suite à la survenue de cet événement ?</a:t>
            </a:r>
            <a:r>
              <a:rPr lang="fr-FR" b="1" dirty="0">
                <a:solidFill>
                  <a:srgbClr val="FF0000"/>
                </a:solidFill>
              </a:rPr>
              <a:t>*</a:t>
            </a:r>
            <a:r>
              <a:rPr lang="fr-FR" b="1" dirty="0">
                <a:solidFill>
                  <a:schemeClr val="accent1"/>
                </a:solidFill>
              </a:rPr>
              <a:t> </a:t>
            </a:r>
          </a:p>
          <a:p>
            <a:pPr marL="0" indent="0">
              <a:buNone/>
            </a:pPr>
            <a:r>
              <a:rPr lang="fr-FR" b="1" dirty="0" smtClean="0">
                <a:solidFill>
                  <a:schemeClr val="accent1"/>
                </a:solidFill>
              </a:rPr>
              <a:t>     </a:t>
            </a:r>
          </a:p>
          <a:p>
            <a:pPr marL="0" indent="0">
              <a:buNone/>
            </a:pPr>
            <a:r>
              <a:rPr lang="fr-FR" b="1" dirty="0" smtClean="0">
                <a:solidFill>
                  <a:schemeClr val="accent1"/>
                </a:solidFill>
              </a:rPr>
              <a:t>Oui/Non </a:t>
            </a:r>
          </a:p>
          <a:p>
            <a:pPr marL="0" indent="0">
              <a:buNone/>
            </a:pPr>
            <a:endParaRPr lang="fr-FR" b="1" dirty="0">
              <a:solidFill>
                <a:schemeClr val="accent1"/>
              </a:solidFill>
            </a:endParaRPr>
          </a:p>
          <a:p>
            <a:r>
              <a:rPr lang="fr-FR" b="1" dirty="0">
                <a:solidFill>
                  <a:schemeClr val="accent1"/>
                </a:solidFill>
              </a:rPr>
              <a:t>Si </a:t>
            </a:r>
            <a:r>
              <a:rPr lang="fr-FR" b="1" dirty="0" smtClean="0">
                <a:solidFill>
                  <a:schemeClr val="accent1"/>
                </a:solidFill>
              </a:rPr>
              <a:t>oui, </a:t>
            </a:r>
            <a:r>
              <a:rPr lang="fr-FR" b="1" dirty="0">
                <a:solidFill>
                  <a:schemeClr val="accent1"/>
                </a:solidFill>
              </a:rPr>
              <a:t>veuillez préciser lesquelles ? </a:t>
            </a:r>
          </a:p>
          <a:p>
            <a:endParaRPr lang="fr-FR" dirty="0"/>
          </a:p>
        </p:txBody>
      </p:sp>
      <p:sp>
        <p:nvSpPr>
          <p:cNvPr id="4" name="Espace réservé du contenu 3"/>
          <p:cNvSpPr>
            <a:spLocks noGrp="1"/>
          </p:cNvSpPr>
          <p:nvPr>
            <p:ph sz="half" idx="2"/>
          </p:nvPr>
        </p:nvSpPr>
        <p:spPr/>
        <p:txBody>
          <a:bodyPr>
            <a:normAutofit fontScale="92500" lnSpcReduction="10000"/>
          </a:bodyPr>
          <a:lstStyle/>
          <a:p>
            <a:pPr>
              <a:buFont typeface="Wingdings" panose="05000000000000000000" pitchFamily="2" charset="2"/>
              <a:buChar char="Ø"/>
            </a:pPr>
            <a:r>
              <a:rPr lang="fr-FR" b="1" dirty="0">
                <a:solidFill>
                  <a:schemeClr val="accent1"/>
                </a:solidFill>
              </a:rPr>
              <a:t>Une réponse est particulièrement attendue si vous avez déclaré que l'événement était </a:t>
            </a:r>
            <a:r>
              <a:rPr lang="fr-FR" b="1" dirty="0" smtClean="0">
                <a:solidFill>
                  <a:schemeClr val="accent1"/>
                </a:solidFill>
              </a:rPr>
              <a:t>évitable</a:t>
            </a:r>
            <a:endParaRPr lang="fr-FR" b="1" dirty="0">
              <a:solidFill>
                <a:schemeClr val="accent1"/>
              </a:solidFill>
            </a:endParaRPr>
          </a:p>
          <a:p>
            <a:pPr>
              <a:buFont typeface="Wingdings" panose="05000000000000000000" pitchFamily="2" charset="2"/>
              <a:buChar char="Ø"/>
            </a:pPr>
            <a:endParaRPr lang="fr-FR" b="1" dirty="0" smtClean="0">
              <a:solidFill>
                <a:schemeClr val="accent1"/>
              </a:solidFill>
            </a:endParaRPr>
          </a:p>
          <a:p>
            <a:pPr>
              <a:buFont typeface="Wingdings" panose="05000000000000000000" pitchFamily="2" charset="2"/>
              <a:buChar char="Ø"/>
            </a:pPr>
            <a:r>
              <a:rPr lang="fr-FR" b="1" dirty="0" smtClean="0">
                <a:solidFill>
                  <a:schemeClr val="accent1"/>
                </a:solidFill>
              </a:rPr>
              <a:t>Connaissance d’une recommandation ou SSP utile</a:t>
            </a:r>
            <a:endParaRPr lang="fr-FR" b="1" dirty="0">
              <a:solidFill>
                <a:schemeClr val="accent1"/>
              </a:solidFill>
            </a:endParaRPr>
          </a:p>
        </p:txBody>
      </p:sp>
      <p:sp>
        <p:nvSpPr>
          <p:cNvPr id="6" name="Espace réservé du pied de page 5"/>
          <p:cNvSpPr>
            <a:spLocks noGrp="1"/>
          </p:cNvSpPr>
          <p:nvPr>
            <p:ph type="ftr" sz="quarter" idx="11"/>
          </p:nvPr>
        </p:nvSpPr>
        <p:spPr/>
        <p:txBody>
          <a:bodyPr/>
          <a:lstStyle/>
          <a:p>
            <a:r>
              <a:rPr lang="fr-FR" smtClean="0"/>
              <a:t>EvOQSS- 05/02/2019</a:t>
            </a:r>
            <a:endParaRPr lang="fr-FR"/>
          </a:p>
        </p:txBody>
      </p:sp>
      <p:sp>
        <p:nvSpPr>
          <p:cNvPr id="7" name="Espace réservé du numéro de diapositive 6"/>
          <p:cNvSpPr>
            <a:spLocks noGrp="1"/>
          </p:cNvSpPr>
          <p:nvPr>
            <p:ph type="sldNum" sz="quarter" idx="12"/>
          </p:nvPr>
        </p:nvSpPr>
        <p:spPr/>
        <p:txBody>
          <a:bodyPr/>
          <a:lstStyle/>
          <a:p>
            <a:fld id="{A7C05597-C977-44E9-86AE-34E963975990}" type="slidenum">
              <a:rPr lang="fr-FR" smtClean="0"/>
              <a:t>29</a:t>
            </a:fld>
            <a:endParaRPr lang="fr-FR"/>
          </a:p>
        </p:txBody>
      </p:sp>
    </p:spTree>
    <p:extLst>
      <p:ext uri="{BB962C8B-B14F-4D97-AF65-F5344CB8AC3E}">
        <p14:creationId xmlns:p14="http://schemas.microsoft.com/office/powerpoint/2010/main" val="3593440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p:txBody>
          <a:bodyPr>
            <a:normAutofit fontScale="90000"/>
          </a:bodyPr>
          <a:lstStyle/>
          <a:p>
            <a:r>
              <a:rPr lang="fr-FR" altLang="fr-FR" dirty="0"/>
              <a:t>C</a:t>
            </a:r>
            <a:r>
              <a:rPr lang="fr-FR" altLang="fr-FR" dirty="0" smtClean="0"/>
              <a:t>ommunication</a:t>
            </a:r>
            <a:endParaRPr lang="fr-FR" altLang="fr-FR" dirty="0" smtClean="0"/>
          </a:p>
        </p:txBody>
      </p:sp>
      <p:sp>
        <p:nvSpPr>
          <p:cNvPr id="2" name="Espace réservé du pied de page 1"/>
          <p:cNvSpPr>
            <a:spLocks noGrp="1"/>
          </p:cNvSpPr>
          <p:nvPr>
            <p:ph type="ftr" sz="quarter" idx="11"/>
          </p:nvPr>
        </p:nvSpPr>
        <p:spPr/>
        <p:txBody>
          <a:bodyPr/>
          <a:lstStyle/>
          <a:p>
            <a:pPr>
              <a:defRPr/>
            </a:pPr>
            <a:r>
              <a:rPr lang="fr-FR" smtClean="0"/>
              <a:t>EvOQSS- 05/02/2019</a:t>
            </a:r>
            <a:endParaRPr lang="fr-FR"/>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30</a:t>
            </a:fld>
            <a:endParaRPr lang="fr-FR"/>
          </a:p>
        </p:txBody>
      </p:sp>
      <p:pic>
        <p:nvPicPr>
          <p:cNvPr id="35843" name="Picture 4"/>
          <p:cNvPicPr>
            <a:picLocks noChangeAspect="1" noChangeArrowheads="1"/>
          </p:cNvPicPr>
          <p:nvPr/>
        </p:nvPicPr>
        <p:blipFill>
          <a:blip r:embed="rId3">
            <a:extLst>
              <a:ext uri="{28A0092B-C50C-407E-A947-70E740481C1C}">
                <a14:useLocalDpi xmlns:a14="http://schemas.microsoft.com/office/drawing/2010/main" val="0"/>
              </a:ext>
            </a:extLst>
          </a:blip>
          <a:srcRect l="26283" t="26186" r="25674" b="21922"/>
          <a:stretch>
            <a:fillRect/>
          </a:stretch>
        </p:blipFill>
        <p:spPr bwMode="auto">
          <a:xfrm>
            <a:off x="250825" y="620713"/>
            <a:ext cx="8786813" cy="533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116478"/>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5"/>
          <p:cNvPicPr>
            <a:picLocks noChangeAspect="1" noChangeArrowheads="1"/>
          </p:cNvPicPr>
          <p:nvPr/>
        </p:nvPicPr>
        <p:blipFill>
          <a:blip r:embed="rId3">
            <a:extLst>
              <a:ext uri="{28A0092B-C50C-407E-A947-70E740481C1C}">
                <a14:useLocalDpi xmlns:a14="http://schemas.microsoft.com/office/drawing/2010/main" val="0"/>
              </a:ext>
            </a:extLst>
          </a:blip>
          <a:srcRect l="26015" t="25706" r="25745" b="21323"/>
          <a:stretch>
            <a:fillRect/>
          </a:stretch>
        </p:blipFill>
        <p:spPr bwMode="auto">
          <a:xfrm>
            <a:off x="179388" y="639763"/>
            <a:ext cx="8823325" cy="54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867" name="Titre 1"/>
          <p:cNvSpPr>
            <a:spLocks noGrp="1"/>
          </p:cNvSpPr>
          <p:nvPr>
            <p:ph type="title"/>
          </p:nvPr>
        </p:nvSpPr>
        <p:spPr>
          <a:xfrm>
            <a:off x="533400" y="0"/>
            <a:ext cx="8297863" cy="836613"/>
          </a:xfrm>
        </p:spPr>
        <p:txBody>
          <a:bodyPr/>
          <a:lstStyle/>
          <a:p>
            <a:r>
              <a:rPr lang="fr-FR" altLang="fr-FR" dirty="0" smtClean="0"/>
              <a:t>Transmettre la  déclaration</a:t>
            </a:r>
            <a:endParaRPr lang="fr-FR" altLang="fr-FR" dirty="0" smtClean="0"/>
          </a:p>
        </p:txBody>
      </p:sp>
      <p:sp>
        <p:nvSpPr>
          <p:cNvPr id="2" name="Espace réservé du pied de page 1"/>
          <p:cNvSpPr>
            <a:spLocks noGrp="1"/>
          </p:cNvSpPr>
          <p:nvPr>
            <p:ph type="ftr" sz="quarter" idx="11"/>
          </p:nvPr>
        </p:nvSpPr>
        <p:spPr/>
        <p:txBody>
          <a:bodyPr/>
          <a:lstStyle/>
          <a:p>
            <a:pPr>
              <a:defRPr/>
            </a:pPr>
            <a:r>
              <a:rPr lang="fr-FR" smtClean="0"/>
              <a:t>EvOQSS- 05/02/2019</a:t>
            </a:r>
            <a:endParaRPr lang="fr-FR"/>
          </a:p>
        </p:txBody>
      </p:sp>
      <p:sp>
        <p:nvSpPr>
          <p:cNvPr id="3" name="Espace réservé du numéro de diapositive 2"/>
          <p:cNvSpPr>
            <a:spLocks noGrp="1"/>
          </p:cNvSpPr>
          <p:nvPr>
            <p:ph type="sldNum" sz="quarter" idx="12"/>
          </p:nvPr>
        </p:nvSpPr>
        <p:spPr/>
        <p:txBody>
          <a:bodyPr/>
          <a:lstStyle/>
          <a:p>
            <a:pPr>
              <a:defRPr/>
            </a:pPr>
            <a:fld id="{CD235A0B-3B15-4EF0-B13F-984D0D1891A6}" type="slidenum">
              <a:rPr lang="fr-FR" smtClean="0"/>
              <a:pPr>
                <a:defRPr/>
              </a:pPr>
              <a:t>31</a:t>
            </a:fld>
            <a:endParaRPr lang="fr-FR"/>
          </a:p>
        </p:txBody>
      </p:sp>
      <p:sp>
        <p:nvSpPr>
          <p:cNvPr id="4" name="Rectangle 3"/>
          <p:cNvSpPr/>
          <p:nvPr/>
        </p:nvSpPr>
        <p:spPr>
          <a:xfrm>
            <a:off x="2987675" y="5516563"/>
            <a:ext cx="6015038" cy="122555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400" dirty="0">
                <a:solidFill>
                  <a:schemeClr val="bg1"/>
                </a:solidFill>
              </a:rPr>
              <a:t>En fin de déclaration, il est possible de joindre un commentaire général à l’expert ainsi que des fichiers complémentaires en s’assurant de l’anonymisation de ces derniers. </a:t>
            </a:r>
          </a:p>
        </p:txBody>
      </p:sp>
    </p:spTree>
    <p:extLst>
      <p:ext uri="{BB962C8B-B14F-4D97-AF65-F5344CB8AC3E}">
        <p14:creationId xmlns:p14="http://schemas.microsoft.com/office/powerpoint/2010/main" val="348209793"/>
      </p:ext>
    </p:extLst>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té">
  <a:themeElements>
    <a:clrScheme name="Clarté">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251</TotalTime>
  <Words>2009</Words>
  <Application>Microsoft Office PowerPoint</Application>
  <PresentationFormat>Affichage à l'écran (4:3)</PresentationFormat>
  <Paragraphs>282</Paragraphs>
  <Slides>31</Slides>
  <Notes>15</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Clarté</vt:lpstr>
      <vt:lpstr>Déclarations d’EIAS</vt:lpstr>
      <vt:lpstr>Déclarer un EIAS depuis la page d’accueil </vt:lpstr>
      <vt:lpstr>Déclarer un EIAS depuis la page programme </vt:lpstr>
      <vt:lpstr>Page de départ : identifier la situation à risque</vt:lpstr>
      <vt:lpstr>Information déclarant- établissement </vt:lpstr>
      <vt:lpstr>Informations sur le patient : diagnostic principal de prise en charge. </vt:lpstr>
      <vt:lpstr> désignation du diagnostic dans la nomenclature CIM 10</vt:lpstr>
      <vt:lpstr>Situation clinique</vt:lpstr>
      <vt:lpstr>Situation clinique</vt:lpstr>
      <vt:lpstr>Situation clinique</vt:lpstr>
      <vt:lpstr>Procédure de soins</vt:lpstr>
      <vt:lpstr>Procédure de soin</vt:lpstr>
      <vt:lpstr>Procédure de soins</vt:lpstr>
      <vt:lpstr>Circonstances de l’événement</vt:lpstr>
      <vt:lpstr>Circonstances de l’événement</vt:lpstr>
      <vt:lpstr>Circonstances de l’événement</vt:lpstr>
      <vt:lpstr>Circonstances de l’événement</vt:lpstr>
      <vt:lpstr>Analyse des causes</vt:lpstr>
      <vt:lpstr>Grille Alarm</vt:lpstr>
      <vt:lpstr>Grille Alarm</vt:lpstr>
      <vt:lpstr>Grille Alarm</vt:lpstr>
      <vt:lpstr>Choix de causes immédiates</vt:lpstr>
      <vt:lpstr>Causes profondes</vt:lpstr>
      <vt:lpstr> Définition des barrières</vt:lpstr>
      <vt:lpstr> Définition des barrières</vt:lpstr>
      <vt:lpstr>répondre au questionnaire d’analyse approfondi</vt:lpstr>
      <vt:lpstr>Mesures de suivi</vt:lpstr>
      <vt:lpstr>Mesures de suivi</vt:lpstr>
      <vt:lpstr>Actions mises en place</vt:lpstr>
      <vt:lpstr>Communication</vt:lpstr>
      <vt:lpstr>Transmettre la  déclaration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HANIQUAUT Frédérique</dc:creator>
  <cp:lastModifiedBy>HANIQUAUT Frédérique</cp:lastModifiedBy>
  <cp:revision>33</cp:revision>
  <dcterms:created xsi:type="dcterms:W3CDTF">2019-02-04T08:58:11Z</dcterms:created>
  <dcterms:modified xsi:type="dcterms:W3CDTF">2019-02-04T15:23:05Z</dcterms:modified>
</cp:coreProperties>
</file>