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2" r:id="rId4"/>
  </p:sldMasterIdLst>
  <p:notesMasterIdLst>
    <p:notesMasterId r:id="rId30"/>
  </p:notesMasterIdLst>
  <p:handoutMasterIdLst>
    <p:handoutMasterId r:id="rId31"/>
  </p:handoutMasterIdLst>
  <p:sldIdLst>
    <p:sldId id="274" r:id="rId5"/>
    <p:sldId id="303" r:id="rId6"/>
    <p:sldId id="327" r:id="rId7"/>
    <p:sldId id="304" r:id="rId8"/>
    <p:sldId id="305" r:id="rId9"/>
    <p:sldId id="329"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30" r:id="rId27"/>
    <p:sldId id="325" r:id="rId28"/>
    <p:sldId id="32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BARROT Philippe" initials="CP" lastIdx="16" clrIdx="0">
    <p:extLst>
      <p:ext uri="{19B8F6BF-5375-455C-9EA6-DF929625EA0E}">
        <p15:presenceInfo xmlns:p15="http://schemas.microsoft.com/office/powerpoint/2012/main" userId="S::p.cabarrot@has-sante.fr::1e05fb0f-7a27-4907-ab55-44bdca5e6331" providerId="AD"/>
      </p:ext>
    </p:extLst>
  </p:cmAuthor>
  <p:cmAuthor id="2" name="CONIEL Marie" initials="CM" lastIdx="31" clrIdx="1">
    <p:extLst>
      <p:ext uri="{19B8F6BF-5375-455C-9EA6-DF929625EA0E}">
        <p15:presenceInfo xmlns:p15="http://schemas.microsoft.com/office/powerpoint/2012/main" userId="S::m.coniel@has-sante.fr::f750a472-40ca-4a85-9593-a140cdd1c4cf" providerId="AD"/>
      </p:ext>
    </p:extLst>
  </p:cmAuthor>
  <p:cmAuthor id="3" name="AUGER Catherine" initials="AC" lastIdx="24" clrIdx="2">
    <p:extLst>
      <p:ext uri="{19B8F6BF-5375-455C-9EA6-DF929625EA0E}">
        <p15:presenceInfo xmlns:p15="http://schemas.microsoft.com/office/powerpoint/2012/main" userId="S::c.auger@has-sante.fr::bb092043-a727-4793-bce3-da48dcbd0462" providerId="AD"/>
      </p:ext>
    </p:extLst>
  </p:cmAuthor>
  <p:cmAuthor id="4" name="MENTEC Hervé" initials="MH" lastIdx="15" clrIdx="3">
    <p:extLst>
      <p:ext uri="{19B8F6BF-5375-455C-9EA6-DF929625EA0E}">
        <p15:presenceInfo xmlns:p15="http://schemas.microsoft.com/office/powerpoint/2012/main" userId="S::h.mentec@has-sante.fr::d57199bb-c2ba-41c3-b582-9a5a12f36b4e" providerId="AD"/>
      </p:ext>
    </p:extLst>
  </p:cmAuthor>
  <p:cmAuthor id="5" name="HANIQUAUT Frédérique" initials="HF" lastIdx="5" clrIdx="4">
    <p:extLst>
      <p:ext uri="{19B8F6BF-5375-455C-9EA6-DF929625EA0E}">
        <p15:presenceInfo xmlns:p15="http://schemas.microsoft.com/office/powerpoint/2012/main" userId="S::f.haniquaut@has-sante.fr::b093dd22-b3ba-47a0-b4b3-c0bf332079fe" providerId="AD"/>
      </p:ext>
    </p:extLst>
  </p:cmAuthor>
  <p:cmAuthor id="6" name="MAY Laetitia" initials="ML" lastIdx="15" clrIdx="5">
    <p:extLst>
      <p:ext uri="{19B8F6BF-5375-455C-9EA6-DF929625EA0E}">
        <p15:presenceInfo xmlns:p15="http://schemas.microsoft.com/office/powerpoint/2012/main" userId="S::l.may@has-sante.fr::e2f8a50d-d6d1-46f1-8f30-507280ad95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000000"/>
    <a:srgbClr val="FF4F57"/>
    <a:srgbClr val="FF656C"/>
    <a:srgbClr val="FE5061"/>
    <a:srgbClr val="FF3399"/>
    <a:srgbClr val="FF0066"/>
    <a:srgbClr val="333399"/>
    <a:srgbClr val="FF99F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43F538-0B64-4959-8593-946061D8C42C}" v="14" dt="2022-04-28T14:40:23.13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D5F078F-E274-4D7E-A3EC-E9803F4BC5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60102EE8-288C-401B-AE4D-F19CE2D685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5F743D-7F96-4D15-9C99-E722A10B7BBE}" type="datetimeFigureOut">
              <a:rPr lang="fr-FR" smtClean="0"/>
              <a:t>20/05/2022</a:t>
            </a:fld>
            <a:endParaRPr lang="fr-FR"/>
          </a:p>
        </p:txBody>
      </p:sp>
      <p:sp>
        <p:nvSpPr>
          <p:cNvPr id="4" name="Espace réservé du pied de page 3">
            <a:extLst>
              <a:ext uri="{FF2B5EF4-FFF2-40B4-BE49-F238E27FC236}">
                <a16:creationId xmlns:a16="http://schemas.microsoft.com/office/drawing/2014/main" id="{D50AF5EE-F770-4BC7-BFD4-B3579E77DE4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657B6B1A-88CE-410F-90C8-D8EA943940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BFAEF1-4084-436E-AD4A-B14F85D15A76}" type="slidenum">
              <a:rPr lang="fr-FR" smtClean="0"/>
              <a:t>‹N°›</a:t>
            </a:fld>
            <a:endParaRPr lang="fr-FR"/>
          </a:p>
        </p:txBody>
      </p:sp>
    </p:spTree>
    <p:extLst>
      <p:ext uri="{BB962C8B-B14F-4D97-AF65-F5344CB8AC3E}">
        <p14:creationId xmlns:p14="http://schemas.microsoft.com/office/powerpoint/2010/main" val="3268372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84C9A-D76B-4B15-88A5-3E2A41040916}" type="datetimeFigureOut">
              <a:rPr lang="fr-FR" smtClean="0"/>
              <a:t>20/05/2022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28477F-2869-4F9D-B287-CBAF94B57433}" type="slidenum">
              <a:rPr lang="fr-FR" smtClean="0"/>
              <a:t>‹N°›</a:t>
            </a:fld>
            <a:endParaRPr lang="fr-FR"/>
          </a:p>
        </p:txBody>
      </p:sp>
    </p:spTree>
    <p:extLst>
      <p:ext uri="{BB962C8B-B14F-4D97-AF65-F5344CB8AC3E}">
        <p14:creationId xmlns:p14="http://schemas.microsoft.com/office/powerpoint/2010/main" val="3380334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 Couv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867" y="2016001"/>
            <a:ext cx="11616267" cy="2192336"/>
          </a:xfrm>
        </p:spPr>
        <p:txBody>
          <a:bodyPr lIns="0" tIns="0" anchor="ctr">
            <a:normAutofit/>
          </a:bodyPr>
          <a:lstStyle>
            <a:lvl1pPr algn="ctr">
              <a:defRPr sz="3200" spc="67" baseline="0">
                <a:solidFill>
                  <a:srgbClr val="004990"/>
                </a:solidFill>
              </a:defRPr>
            </a:lvl1pPr>
          </a:lstStyle>
          <a:p>
            <a:r>
              <a:rPr lang="fr-FR"/>
              <a:t>Titre du document</a:t>
            </a:r>
            <a:endParaRPr lang="en-US"/>
          </a:p>
        </p:txBody>
      </p:sp>
      <p:sp>
        <p:nvSpPr>
          <p:cNvPr id="9" name="Rectangle 8">
            <a:extLst>
              <a:ext uri="{FF2B5EF4-FFF2-40B4-BE49-F238E27FC236}">
                <a16:creationId xmlns:a16="http://schemas.microsoft.com/office/drawing/2014/main" id="{3A3E166B-5849-3940-A600-8A9C8076A5F7}"/>
              </a:ext>
            </a:extLst>
          </p:cNvPr>
          <p:cNvSpPr/>
          <p:nvPr/>
        </p:nvSpPr>
        <p:spPr>
          <a:xfrm>
            <a:off x="6036000" y="0"/>
            <a:ext cx="120000" cy="20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Image 10">
            <a:extLst>
              <a:ext uri="{FF2B5EF4-FFF2-40B4-BE49-F238E27FC236}">
                <a16:creationId xmlns:a16="http://schemas.microsoft.com/office/drawing/2014/main" id="{E100D34D-2668-1143-AA5A-7CB069424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47740" y="4315618"/>
            <a:ext cx="96520" cy="707813"/>
          </a:xfrm>
          <a:prstGeom prst="rect">
            <a:avLst/>
          </a:prstGeom>
        </p:spPr>
      </p:pic>
      <p:pic>
        <p:nvPicPr>
          <p:cNvPr id="12" name="Image 11" descr="Une image contenant objet, horloge, signe&#10;&#10;Description générée automatiquement">
            <a:extLst>
              <a:ext uri="{FF2B5EF4-FFF2-40B4-BE49-F238E27FC236}">
                <a16:creationId xmlns:a16="http://schemas.microsoft.com/office/drawing/2014/main" id="{946B22EB-6025-2941-B561-A981448C64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89227" y="6080677"/>
            <a:ext cx="1413548" cy="532289"/>
          </a:xfrm>
          <a:prstGeom prst="rect">
            <a:avLst/>
          </a:prstGeom>
        </p:spPr>
      </p:pic>
      <p:sp>
        <p:nvSpPr>
          <p:cNvPr id="10" name="Date Placeholder 3">
            <a:extLst>
              <a:ext uri="{FF2B5EF4-FFF2-40B4-BE49-F238E27FC236}">
                <a16:creationId xmlns:a16="http://schemas.microsoft.com/office/drawing/2014/main" id="{0F556F6E-01A3-3E48-B67B-8323854CAFFB}"/>
              </a:ext>
            </a:extLst>
          </p:cNvPr>
          <p:cNvSpPr>
            <a:spLocks noGrp="1"/>
          </p:cNvSpPr>
          <p:nvPr>
            <p:ph type="dt" sz="half" idx="2"/>
          </p:nvPr>
        </p:nvSpPr>
        <p:spPr>
          <a:xfrm>
            <a:off x="4247092" y="5217161"/>
            <a:ext cx="3697816" cy="428105"/>
          </a:xfrm>
          <a:prstGeom prst="rect">
            <a:avLst/>
          </a:prstGeom>
        </p:spPr>
        <p:txBody>
          <a:bodyPr vert="horz" lIns="0" tIns="0" rIns="0" bIns="0" rtlCol="0" anchor="t"/>
          <a:lstStyle>
            <a:lvl1pPr algn="ctr">
              <a:defRPr sz="1867" b="1" spc="133" baseline="0">
                <a:solidFill>
                  <a:srgbClr val="004990"/>
                </a:solidFill>
                <a:latin typeface="Arial" panose="020B0604020202020204" pitchFamily="34" charset="0"/>
                <a:cs typeface="Arial" panose="020B0604020202020204" pitchFamily="34" charset="0"/>
              </a:defRPr>
            </a:lvl1pPr>
          </a:lstStyle>
          <a:p>
            <a:fld id="{72A1B91D-DDCD-4CD7-B352-E97FCFC61B26}" type="datetime1">
              <a:rPr lang="fr-FR" smtClean="0"/>
              <a:t>20/05/2022</a:t>
            </a:fld>
            <a:endParaRPr lang="fr-FR"/>
          </a:p>
        </p:txBody>
      </p:sp>
    </p:spTree>
    <p:extLst>
      <p:ext uri="{BB962C8B-B14F-4D97-AF65-F5344CB8AC3E}">
        <p14:creationId xmlns:p14="http://schemas.microsoft.com/office/powerpoint/2010/main" val="2037333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 Couv avec sous-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867" y="1488001"/>
            <a:ext cx="11616267" cy="1761784"/>
          </a:xfrm>
        </p:spPr>
        <p:txBody>
          <a:bodyPr lIns="0" tIns="0" anchor="b">
            <a:normAutofit/>
          </a:bodyPr>
          <a:lstStyle>
            <a:lvl1pPr algn="ctr">
              <a:defRPr sz="3733" spc="67" baseline="0">
                <a:solidFill>
                  <a:srgbClr val="004990"/>
                </a:solidFill>
              </a:defRPr>
            </a:lvl1pPr>
          </a:lstStyle>
          <a:p>
            <a:r>
              <a:rPr lang="fr-FR"/>
              <a:t>Titre du document</a:t>
            </a:r>
            <a:endParaRPr lang="en-US"/>
          </a:p>
        </p:txBody>
      </p:sp>
      <p:sp>
        <p:nvSpPr>
          <p:cNvPr id="3" name="Subtitle 2"/>
          <p:cNvSpPr>
            <a:spLocks noGrp="1"/>
          </p:cNvSpPr>
          <p:nvPr>
            <p:ph type="subTitle" idx="1" hasCustomPrompt="1"/>
          </p:nvPr>
        </p:nvSpPr>
        <p:spPr>
          <a:xfrm>
            <a:off x="287867" y="3455375"/>
            <a:ext cx="11616267" cy="860243"/>
          </a:xfrm>
        </p:spPr>
        <p:txBody>
          <a:bodyPr/>
          <a:lstStyle>
            <a:lvl1pPr marL="0" indent="0" algn="ctr">
              <a:spcBef>
                <a:spcPts val="0"/>
              </a:spcBef>
              <a:buNone/>
              <a:defRPr sz="2400">
                <a:solidFill>
                  <a:srgbClr val="004990"/>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Sous-titre du document</a:t>
            </a:r>
            <a:endParaRPr lang="en-US"/>
          </a:p>
        </p:txBody>
      </p:sp>
      <p:sp>
        <p:nvSpPr>
          <p:cNvPr id="9" name="Rectangle 8">
            <a:extLst>
              <a:ext uri="{FF2B5EF4-FFF2-40B4-BE49-F238E27FC236}">
                <a16:creationId xmlns:a16="http://schemas.microsoft.com/office/drawing/2014/main" id="{3A3E166B-5849-3940-A600-8A9C8076A5F7}"/>
              </a:ext>
            </a:extLst>
          </p:cNvPr>
          <p:cNvSpPr/>
          <p:nvPr/>
        </p:nvSpPr>
        <p:spPr>
          <a:xfrm>
            <a:off x="6036000" y="0"/>
            <a:ext cx="120000" cy="1488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1" name="Image 10">
            <a:extLst>
              <a:ext uri="{FF2B5EF4-FFF2-40B4-BE49-F238E27FC236}">
                <a16:creationId xmlns:a16="http://schemas.microsoft.com/office/drawing/2014/main" id="{E100D34D-2668-1143-AA5A-7CB069424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47740" y="4315618"/>
            <a:ext cx="96520" cy="707813"/>
          </a:xfrm>
          <a:prstGeom prst="rect">
            <a:avLst/>
          </a:prstGeom>
        </p:spPr>
      </p:pic>
      <p:sp>
        <p:nvSpPr>
          <p:cNvPr id="8" name="Date Placeholder 3">
            <a:extLst>
              <a:ext uri="{FF2B5EF4-FFF2-40B4-BE49-F238E27FC236}">
                <a16:creationId xmlns:a16="http://schemas.microsoft.com/office/drawing/2014/main" id="{691E8C4A-D607-D24B-911B-B1434C10A08E}"/>
              </a:ext>
            </a:extLst>
          </p:cNvPr>
          <p:cNvSpPr>
            <a:spLocks noGrp="1"/>
          </p:cNvSpPr>
          <p:nvPr>
            <p:ph type="dt" sz="half" idx="2"/>
          </p:nvPr>
        </p:nvSpPr>
        <p:spPr>
          <a:xfrm>
            <a:off x="4247092" y="5217161"/>
            <a:ext cx="3697816" cy="428105"/>
          </a:xfrm>
          <a:prstGeom prst="rect">
            <a:avLst/>
          </a:prstGeom>
        </p:spPr>
        <p:txBody>
          <a:bodyPr vert="horz" lIns="0" tIns="0" rIns="0" bIns="0" rtlCol="0" anchor="t"/>
          <a:lstStyle>
            <a:lvl1pPr algn="ctr">
              <a:defRPr sz="1867" b="1" spc="133" baseline="0">
                <a:solidFill>
                  <a:srgbClr val="004990"/>
                </a:solidFill>
                <a:latin typeface="Arial" panose="020B0604020202020204" pitchFamily="34" charset="0"/>
                <a:cs typeface="Arial" panose="020B0604020202020204" pitchFamily="34" charset="0"/>
              </a:defRPr>
            </a:lvl1pPr>
          </a:lstStyle>
          <a:p>
            <a:fld id="{DAED8CFB-F272-4496-8B3C-595AAC850D62}" type="datetime1">
              <a:rPr lang="fr-FR" smtClean="0"/>
              <a:t>20/05/2022</a:t>
            </a:fld>
            <a:endParaRPr lang="fr-FR"/>
          </a:p>
        </p:txBody>
      </p:sp>
    </p:spTree>
    <p:extLst>
      <p:ext uri="{BB962C8B-B14F-4D97-AF65-F5344CB8AC3E}">
        <p14:creationId xmlns:p14="http://schemas.microsoft.com/office/powerpoint/2010/main" val="1075104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 Titre de parti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EB1DF80-2DAD-8B4D-81E7-55C0A1F8FB0F}"/>
              </a:ext>
            </a:extLst>
          </p:cNvPr>
          <p:cNvSpPr>
            <a:spLocks noGrp="1"/>
          </p:cNvSpPr>
          <p:nvPr>
            <p:ph type="ctrTitle" hasCustomPrompt="1"/>
          </p:nvPr>
        </p:nvSpPr>
        <p:spPr>
          <a:xfrm>
            <a:off x="287867" y="3326815"/>
            <a:ext cx="11616267" cy="2718240"/>
          </a:xfrm>
        </p:spPr>
        <p:txBody>
          <a:bodyPr lIns="0" tIns="0" anchor="t">
            <a:normAutofit/>
          </a:bodyPr>
          <a:lstStyle>
            <a:lvl1pPr algn="ctr">
              <a:defRPr sz="3733" spc="67" baseline="0">
                <a:solidFill>
                  <a:srgbClr val="004990"/>
                </a:solidFill>
              </a:defRPr>
            </a:lvl1pPr>
          </a:lstStyle>
          <a:p>
            <a:r>
              <a:rPr lang="fr-FR"/>
              <a:t>Titre de partie</a:t>
            </a:r>
            <a:endParaRPr lang="en-US"/>
          </a:p>
        </p:txBody>
      </p:sp>
      <p:pic>
        <p:nvPicPr>
          <p:cNvPr id="11" name="Image 10">
            <a:extLst>
              <a:ext uri="{FF2B5EF4-FFF2-40B4-BE49-F238E27FC236}">
                <a16:creationId xmlns:a16="http://schemas.microsoft.com/office/drawing/2014/main" id="{F1F2FD07-4040-7544-94A1-9A69C9E6CF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24945" y="812945"/>
            <a:ext cx="142111" cy="1027075"/>
          </a:xfrm>
          <a:prstGeom prst="rect">
            <a:avLst/>
          </a:prstGeom>
        </p:spPr>
      </p:pic>
      <p:sp>
        <p:nvSpPr>
          <p:cNvPr id="19" name="Rectangle 18">
            <a:extLst>
              <a:ext uri="{FF2B5EF4-FFF2-40B4-BE49-F238E27FC236}">
                <a16:creationId xmlns:a16="http://schemas.microsoft.com/office/drawing/2014/main" id="{CE3DEE6B-C2D7-524C-87ED-7275DC9692BB}"/>
              </a:ext>
            </a:extLst>
          </p:cNvPr>
          <p:cNvSpPr/>
          <p:nvPr/>
        </p:nvSpPr>
        <p:spPr>
          <a:xfrm>
            <a:off x="0" y="622035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23" name="Image 22" descr="Une image contenant objet, horloge, signe&#10;&#10;Description générée automatiquement">
            <a:extLst>
              <a:ext uri="{FF2B5EF4-FFF2-40B4-BE49-F238E27FC236}">
                <a16:creationId xmlns:a16="http://schemas.microsoft.com/office/drawing/2014/main" id="{CAA348B5-2666-8946-A816-C774B63071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37" name="Subtitle 2">
            <a:extLst>
              <a:ext uri="{FF2B5EF4-FFF2-40B4-BE49-F238E27FC236}">
                <a16:creationId xmlns:a16="http://schemas.microsoft.com/office/drawing/2014/main" id="{140E38A2-C17A-2D43-BE05-A27B7EC7E631}"/>
              </a:ext>
            </a:extLst>
          </p:cNvPr>
          <p:cNvSpPr>
            <a:spLocks noGrp="1"/>
          </p:cNvSpPr>
          <p:nvPr>
            <p:ph type="subTitle" idx="1" hasCustomPrompt="1"/>
          </p:nvPr>
        </p:nvSpPr>
        <p:spPr>
          <a:xfrm>
            <a:off x="2821824" y="2301685"/>
            <a:ext cx="6548352" cy="801011"/>
          </a:xfrm>
        </p:spPr>
        <p:txBody>
          <a:bodyPr>
            <a:normAutofit/>
          </a:bodyPr>
          <a:lstStyle>
            <a:lvl1pPr marL="0" indent="0" algn="ctr">
              <a:buNone/>
              <a:defRPr sz="4800" b="1">
                <a:solidFill>
                  <a:srgbClr val="FF6168"/>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1</a:t>
            </a:r>
            <a:endParaRPr lang="en-US"/>
          </a:p>
        </p:txBody>
      </p:sp>
      <p:sp>
        <p:nvSpPr>
          <p:cNvPr id="39" name="Date Placeholder 3">
            <a:extLst>
              <a:ext uri="{FF2B5EF4-FFF2-40B4-BE49-F238E27FC236}">
                <a16:creationId xmlns:a16="http://schemas.microsoft.com/office/drawing/2014/main" id="{871A9281-D226-A54E-AC6C-5A430F920A5E}"/>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0923E2EF-7EFF-434A-B432-BB6BA2CCD0A6}" type="datetime1">
              <a:rPr lang="fr-FR" smtClean="0"/>
              <a:t>20/05/2022</a:t>
            </a:fld>
            <a:endParaRPr lang="fr-FR"/>
          </a:p>
        </p:txBody>
      </p:sp>
      <p:sp>
        <p:nvSpPr>
          <p:cNvPr id="40" name="Footer Placeholder 4">
            <a:extLst>
              <a:ext uri="{FF2B5EF4-FFF2-40B4-BE49-F238E27FC236}">
                <a16:creationId xmlns:a16="http://schemas.microsoft.com/office/drawing/2014/main" id="{AB26E15E-1AD1-4649-947B-0B6E5F1ACDCD}"/>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41" name="Slide Number Placeholder 5">
            <a:extLst>
              <a:ext uri="{FF2B5EF4-FFF2-40B4-BE49-F238E27FC236}">
                <a16:creationId xmlns:a16="http://schemas.microsoft.com/office/drawing/2014/main" id="{FBFEC719-F5D1-A74C-AF85-0D3986E57A72}"/>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Tree>
    <p:extLst>
      <p:ext uri="{BB962C8B-B14F-4D97-AF65-F5344CB8AC3E}">
        <p14:creationId xmlns:p14="http://schemas.microsoft.com/office/powerpoint/2010/main" val="421874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5_Sommai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Date Placeholder 3">
            <a:extLst>
              <a:ext uri="{FF2B5EF4-FFF2-40B4-BE49-F238E27FC236}">
                <a16:creationId xmlns:a16="http://schemas.microsoft.com/office/drawing/2014/main" id="{2C0DA0F4-45C1-074C-9418-2551C8F86DA5}"/>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DC456282-A3D1-4104-AAA3-9EF8DEBB0936}" type="datetime1">
              <a:rPr lang="fr-FR" smtClean="0"/>
              <a:t>20/05/2022</a:t>
            </a:fld>
            <a:endParaRPr lang="fr-FR"/>
          </a:p>
        </p:txBody>
      </p:sp>
      <p:sp>
        <p:nvSpPr>
          <p:cNvPr id="17" name="Footer Placeholder 4">
            <a:extLst>
              <a:ext uri="{FF2B5EF4-FFF2-40B4-BE49-F238E27FC236}">
                <a16:creationId xmlns:a16="http://schemas.microsoft.com/office/drawing/2014/main" id="{D5FAF2FA-C1F2-2844-9A07-7E1837A8F038}"/>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18" name="Slide Number Placeholder 5">
            <a:extLst>
              <a:ext uri="{FF2B5EF4-FFF2-40B4-BE49-F238E27FC236}">
                <a16:creationId xmlns:a16="http://schemas.microsoft.com/office/drawing/2014/main" id="{E0636F44-4341-9F48-BFCB-F708DD0A7485}"/>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14" name="Titre 1">
            <a:extLst>
              <a:ext uri="{FF2B5EF4-FFF2-40B4-BE49-F238E27FC236}">
                <a16:creationId xmlns:a16="http://schemas.microsoft.com/office/drawing/2014/main" id="{09080B0A-279D-4EDD-A4F0-75740B01262E}"/>
              </a:ext>
            </a:extLst>
          </p:cNvPr>
          <p:cNvSpPr>
            <a:spLocks noGrp="1"/>
          </p:cNvSpPr>
          <p:nvPr>
            <p:ph type="title"/>
          </p:nvPr>
        </p:nvSpPr>
        <p:spPr>
          <a:xfrm>
            <a:off x="287867" y="337398"/>
            <a:ext cx="11616267" cy="769820"/>
          </a:xfrm>
        </p:spPr>
        <p:txBody>
          <a:bodyPr/>
          <a:lstStyle/>
          <a:p>
            <a:r>
              <a:rPr lang="fr-FR"/>
              <a:t>Modifiez le style du titre</a:t>
            </a:r>
          </a:p>
        </p:txBody>
      </p:sp>
    </p:spTree>
    <p:extLst>
      <p:ext uri="{BB962C8B-B14F-4D97-AF65-F5344CB8AC3E}">
        <p14:creationId xmlns:p14="http://schemas.microsoft.com/office/powerpoint/2010/main" val="1987267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ontenu tex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6" name="Date Placeholder 3">
            <a:extLst>
              <a:ext uri="{FF2B5EF4-FFF2-40B4-BE49-F238E27FC236}">
                <a16:creationId xmlns:a16="http://schemas.microsoft.com/office/drawing/2014/main" id="{2C0DA0F4-45C1-074C-9418-2551C8F86DA5}"/>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363ED8C6-EDE3-4A7B-B04D-3F0738304CDA}" type="datetime1">
              <a:rPr lang="fr-FR" smtClean="0"/>
              <a:t>20/05/2022</a:t>
            </a:fld>
            <a:endParaRPr lang="fr-FR"/>
          </a:p>
        </p:txBody>
      </p:sp>
      <p:sp>
        <p:nvSpPr>
          <p:cNvPr id="17" name="Footer Placeholder 4">
            <a:extLst>
              <a:ext uri="{FF2B5EF4-FFF2-40B4-BE49-F238E27FC236}">
                <a16:creationId xmlns:a16="http://schemas.microsoft.com/office/drawing/2014/main" id="{D5FAF2FA-C1F2-2844-9A07-7E1837A8F038}"/>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18" name="Slide Number Placeholder 5">
            <a:extLst>
              <a:ext uri="{FF2B5EF4-FFF2-40B4-BE49-F238E27FC236}">
                <a16:creationId xmlns:a16="http://schemas.microsoft.com/office/drawing/2014/main" id="{E0636F44-4341-9F48-BFCB-F708DD0A7485}"/>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21" name="Content Placeholder 2">
            <a:extLst>
              <a:ext uri="{FF2B5EF4-FFF2-40B4-BE49-F238E27FC236}">
                <a16:creationId xmlns:a16="http://schemas.microsoft.com/office/drawing/2014/main" id="{D416EE58-2F18-8F48-B296-78895772EAAC}"/>
              </a:ext>
            </a:extLst>
          </p:cNvPr>
          <p:cNvSpPr>
            <a:spLocks noGrp="1"/>
          </p:cNvSpPr>
          <p:nvPr>
            <p:ph idx="1" hasCustomPrompt="1"/>
          </p:nvPr>
        </p:nvSpPr>
        <p:spPr>
          <a:xfrm>
            <a:off x="287868" y="1267884"/>
            <a:ext cx="11616265"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Tree>
    <p:extLst>
      <p:ext uri="{BB962C8B-B14F-4D97-AF65-F5344CB8AC3E}">
        <p14:creationId xmlns:p14="http://schemas.microsoft.com/office/powerpoint/2010/main" val="154526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Contenu texte + image +  encadré">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1267884"/>
            <a:ext cx="76326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Picture Placeholder 2">
            <a:extLst>
              <a:ext uri="{FF2B5EF4-FFF2-40B4-BE49-F238E27FC236}">
                <a16:creationId xmlns:a16="http://schemas.microsoft.com/office/drawing/2014/main" id="{DBAD59A3-B4CC-8841-B156-1D014A43F123}"/>
              </a:ext>
            </a:extLst>
          </p:cNvPr>
          <p:cNvSpPr>
            <a:spLocks noGrp="1" noChangeAspect="1"/>
          </p:cNvSpPr>
          <p:nvPr>
            <p:ph type="pic" idx="13"/>
          </p:nvPr>
        </p:nvSpPr>
        <p:spPr>
          <a:xfrm>
            <a:off x="8208433" y="1267885"/>
            <a:ext cx="3695699" cy="2637089"/>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2526F590-A386-410A-B4FC-54491C3E5003}"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25" name="Content Placeholder 2">
            <a:extLst>
              <a:ext uri="{FF2B5EF4-FFF2-40B4-BE49-F238E27FC236}">
                <a16:creationId xmlns:a16="http://schemas.microsoft.com/office/drawing/2014/main" id="{B29B28ED-2C3A-4846-859E-08E1EA692F70}"/>
              </a:ext>
            </a:extLst>
          </p:cNvPr>
          <p:cNvSpPr>
            <a:spLocks noGrp="1"/>
          </p:cNvSpPr>
          <p:nvPr>
            <p:ph idx="15" hasCustomPrompt="1"/>
          </p:nvPr>
        </p:nvSpPr>
        <p:spPr>
          <a:xfrm>
            <a:off x="8259987" y="4195107"/>
            <a:ext cx="3644147" cy="482183"/>
          </a:xfrm>
          <a:solidFill>
            <a:schemeClr val="bg1"/>
          </a:solidFill>
          <a:effectLst>
            <a:outerShdw dist="38100" dir="10800000" sx="99000" sy="99000" algn="ctr" rotWithShape="0">
              <a:srgbClr val="FF6168"/>
            </a:outerShdw>
          </a:effectLst>
        </p:spPr>
        <p:txBody>
          <a:bodyPr lIns="72000">
            <a:spAutoFit/>
          </a:bodyPr>
          <a:lstStyle>
            <a:lvl1pPr>
              <a:spcBef>
                <a:spcPts val="800"/>
              </a:spcBef>
              <a:defRPr/>
            </a:lvl1pPr>
            <a:lvl2pPr>
              <a:spcBef>
                <a:spcPts val="267"/>
              </a:spcBef>
              <a:defRPr/>
            </a:lvl2pPr>
          </a:lstStyle>
          <a:p>
            <a:pPr lvl="5"/>
            <a:r>
              <a:rPr lang="fr-FR"/>
              <a:t>Titre encadré</a:t>
            </a:r>
          </a:p>
          <a:p>
            <a:pPr lvl="6"/>
            <a:r>
              <a:rPr lang="fr-FR"/>
              <a:t>Texte encadré</a:t>
            </a:r>
            <a:endParaRPr lang="en-US"/>
          </a:p>
        </p:txBody>
      </p:sp>
    </p:spTree>
    <p:extLst>
      <p:ext uri="{BB962C8B-B14F-4D97-AF65-F5344CB8AC3E}">
        <p14:creationId xmlns:p14="http://schemas.microsoft.com/office/powerpoint/2010/main" val="2149147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Contenu texte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1267884"/>
            <a:ext cx="76326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Picture Placeholder 2">
            <a:extLst>
              <a:ext uri="{FF2B5EF4-FFF2-40B4-BE49-F238E27FC236}">
                <a16:creationId xmlns:a16="http://schemas.microsoft.com/office/drawing/2014/main" id="{DBAD59A3-B4CC-8841-B156-1D014A43F123}"/>
              </a:ext>
            </a:extLst>
          </p:cNvPr>
          <p:cNvSpPr>
            <a:spLocks noGrp="1" noChangeAspect="1"/>
          </p:cNvSpPr>
          <p:nvPr>
            <p:ph type="pic" idx="13"/>
          </p:nvPr>
        </p:nvSpPr>
        <p:spPr>
          <a:xfrm>
            <a:off x="8208433" y="1267884"/>
            <a:ext cx="3695699" cy="4561416"/>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E678EC0C-D377-4689-BB00-D840C4D5B4D5}"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Tree>
    <p:extLst>
      <p:ext uri="{BB962C8B-B14F-4D97-AF65-F5344CB8AC3E}">
        <p14:creationId xmlns:p14="http://schemas.microsoft.com/office/powerpoint/2010/main" val="4187796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ontenu texte + encadré">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1267884"/>
            <a:ext cx="76326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646D24E8-5E76-40A8-BB53-6D34FF37D701}"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25" name="Content Placeholder 2">
            <a:extLst>
              <a:ext uri="{FF2B5EF4-FFF2-40B4-BE49-F238E27FC236}">
                <a16:creationId xmlns:a16="http://schemas.microsoft.com/office/drawing/2014/main" id="{B29B28ED-2C3A-4846-859E-08E1EA692F70}"/>
              </a:ext>
            </a:extLst>
          </p:cNvPr>
          <p:cNvSpPr>
            <a:spLocks noGrp="1"/>
          </p:cNvSpPr>
          <p:nvPr>
            <p:ph idx="15" hasCustomPrompt="1"/>
          </p:nvPr>
        </p:nvSpPr>
        <p:spPr>
          <a:xfrm>
            <a:off x="8259987" y="3187910"/>
            <a:ext cx="3644147" cy="482183"/>
          </a:xfrm>
          <a:solidFill>
            <a:schemeClr val="bg1"/>
          </a:solidFill>
          <a:effectLst>
            <a:outerShdw dist="38100" dir="10800000" sx="99000" sy="99000" algn="ctr" rotWithShape="0">
              <a:srgbClr val="FF6168"/>
            </a:outerShdw>
          </a:effectLst>
        </p:spPr>
        <p:txBody>
          <a:bodyPr lIns="72000" anchor="ctr">
            <a:spAutoFit/>
          </a:bodyPr>
          <a:lstStyle>
            <a:lvl1pPr>
              <a:spcBef>
                <a:spcPts val="800"/>
              </a:spcBef>
              <a:defRPr/>
            </a:lvl1pPr>
            <a:lvl2pPr>
              <a:spcBef>
                <a:spcPts val="267"/>
              </a:spcBef>
              <a:defRPr/>
            </a:lvl2pPr>
          </a:lstStyle>
          <a:p>
            <a:pPr lvl="5"/>
            <a:r>
              <a:rPr lang="fr-FR"/>
              <a:t>Titre encadré</a:t>
            </a:r>
          </a:p>
          <a:p>
            <a:pPr lvl="6"/>
            <a:r>
              <a:rPr lang="fr-FR"/>
              <a:t>Texte encadré</a:t>
            </a:r>
            <a:endParaRPr lang="en-US"/>
          </a:p>
        </p:txBody>
      </p:sp>
    </p:spTree>
    <p:extLst>
      <p:ext uri="{BB962C8B-B14F-4D97-AF65-F5344CB8AC3E}">
        <p14:creationId xmlns:p14="http://schemas.microsoft.com/office/powerpoint/2010/main" val="1770438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_Contenu texte + cita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1267884"/>
            <a:ext cx="76326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6A4B08F2-3C25-4AF4-BA11-7CECF08C3BA5}"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6" name="Espace réservé du texte 5">
            <a:extLst>
              <a:ext uri="{FF2B5EF4-FFF2-40B4-BE49-F238E27FC236}">
                <a16:creationId xmlns:a16="http://schemas.microsoft.com/office/drawing/2014/main" id="{4D2FA4EB-0328-3147-8C95-E7BD804CC64C}"/>
              </a:ext>
            </a:extLst>
          </p:cNvPr>
          <p:cNvSpPr>
            <a:spLocks noGrp="1"/>
          </p:cNvSpPr>
          <p:nvPr>
            <p:ph type="body" sz="quarter" idx="10" hasCustomPrompt="1"/>
          </p:nvPr>
        </p:nvSpPr>
        <p:spPr>
          <a:xfrm>
            <a:off x="8208434" y="2136363"/>
            <a:ext cx="3695700" cy="3692935"/>
          </a:xfrm>
        </p:spPr>
        <p:txBody>
          <a:bodyPr anchor="t"/>
          <a:lstStyle/>
          <a:p>
            <a:pPr lvl="7"/>
            <a:r>
              <a:rPr lang="fr-FR"/>
              <a:t>“ Citation ”</a:t>
            </a:r>
          </a:p>
          <a:p>
            <a:pPr lvl="8"/>
            <a:r>
              <a:rPr lang="fr-FR"/>
              <a:t>Nom</a:t>
            </a:r>
          </a:p>
        </p:txBody>
      </p:sp>
      <p:pic>
        <p:nvPicPr>
          <p:cNvPr id="17" name="Image 16">
            <a:extLst>
              <a:ext uri="{FF2B5EF4-FFF2-40B4-BE49-F238E27FC236}">
                <a16:creationId xmlns:a16="http://schemas.microsoft.com/office/drawing/2014/main" id="{58F82994-EE2B-0D45-8BC8-E4544F046E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10029697" y="1267884"/>
            <a:ext cx="96520" cy="707813"/>
          </a:xfrm>
          <a:prstGeom prst="rect">
            <a:avLst/>
          </a:prstGeom>
        </p:spPr>
      </p:pic>
      <p:sp>
        <p:nvSpPr>
          <p:cNvPr id="10" name="ZoneTexte 9">
            <a:extLst>
              <a:ext uri="{FF2B5EF4-FFF2-40B4-BE49-F238E27FC236}">
                <a16:creationId xmlns:a16="http://schemas.microsoft.com/office/drawing/2014/main" id="{F2DC6C88-A10A-6F4F-B37B-A304F594728B}"/>
              </a:ext>
            </a:extLst>
          </p:cNvPr>
          <p:cNvSpPr txBox="1"/>
          <p:nvPr/>
        </p:nvSpPr>
        <p:spPr>
          <a:xfrm>
            <a:off x="10127488" y="2367957"/>
            <a:ext cx="0" cy="0"/>
          </a:xfrm>
          <a:prstGeom prst="rect">
            <a:avLst/>
          </a:prstGeom>
        </p:spPr>
        <p:txBody>
          <a:bodyPr vert="horz" wrap="none" lIns="0" tIns="0" rIns="0" bIns="0" rtlCol="0">
            <a:normAutofit fontScale="25000" lnSpcReduction="20000"/>
          </a:bodyPr>
          <a:lstStyle/>
          <a:p>
            <a:pPr algn="l"/>
            <a:endParaRPr lang="fr-FR" sz="2400"/>
          </a:p>
        </p:txBody>
      </p:sp>
    </p:spTree>
    <p:extLst>
      <p:ext uri="{BB962C8B-B14F-4D97-AF65-F5344CB8AC3E}">
        <p14:creationId xmlns:p14="http://schemas.microsoft.com/office/powerpoint/2010/main" val="235824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_Contenu 2 colonnes texte +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1267884"/>
            <a:ext cx="3647016"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Picture Placeholder 2">
            <a:extLst>
              <a:ext uri="{FF2B5EF4-FFF2-40B4-BE49-F238E27FC236}">
                <a16:creationId xmlns:a16="http://schemas.microsoft.com/office/drawing/2014/main" id="{DBAD59A3-B4CC-8841-B156-1D014A43F123}"/>
              </a:ext>
            </a:extLst>
          </p:cNvPr>
          <p:cNvSpPr>
            <a:spLocks noGrp="1" noChangeAspect="1"/>
          </p:cNvSpPr>
          <p:nvPr>
            <p:ph type="pic" idx="13"/>
          </p:nvPr>
        </p:nvSpPr>
        <p:spPr>
          <a:xfrm>
            <a:off x="8208433" y="1267884"/>
            <a:ext cx="3695699" cy="4561416"/>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9133FC8F-97EC-467F-89AA-01E1769DB31A}"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11" name="Content Placeholder 2">
            <a:extLst>
              <a:ext uri="{FF2B5EF4-FFF2-40B4-BE49-F238E27FC236}">
                <a16:creationId xmlns:a16="http://schemas.microsoft.com/office/drawing/2014/main" id="{A03D1DCB-E1EA-5345-911E-5E7B9CA8D501}"/>
              </a:ext>
            </a:extLst>
          </p:cNvPr>
          <p:cNvSpPr>
            <a:spLocks noGrp="1"/>
          </p:cNvSpPr>
          <p:nvPr>
            <p:ph idx="14" hasCustomPrompt="1"/>
          </p:nvPr>
        </p:nvSpPr>
        <p:spPr>
          <a:xfrm>
            <a:off x="4222751" y="1267886"/>
            <a:ext cx="36956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Tree>
    <p:extLst>
      <p:ext uri="{BB962C8B-B14F-4D97-AF65-F5344CB8AC3E}">
        <p14:creationId xmlns:p14="http://schemas.microsoft.com/office/powerpoint/2010/main" val="340815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_Contenu image + texte x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8" y="3273467"/>
            <a:ext cx="3647016" cy="2555831"/>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Picture Placeholder 2">
            <a:extLst>
              <a:ext uri="{FF2B5EF4-FFF2-40B4-BE49-F238E27FC236}">
                <a16:creationId xmlns:a16="http://schemas.microsoft.com/office/drawing/2014/main" id="{DBAD59A3-B4CC-8841-B156-1D014A43F123}"/>
              </a:ext>
            </a:extLst>
          </p:cNvPr>
          <p:cNvSpPr>
            <a:spLocks noGrp="1" noChangeAspect="1"/>
          </p:cNvSpPr>
          <p:nvPr>
            <p:ph type="pic" idx="13"/>
          </p:nvPr>
        </p:nvSpPr>
        <p:spPr>
          <a:xfrm>
            <a:off x="8208433" y="1267884"/>
            <a:ext cx="3695699" cy="1704960"/>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75F54D58-CDB0-4C07-8C91-CD3BC81071DB}"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15" name="Picture Placeholder 2">
            <a:extLst>
              <a:ext uri="{FF2B5EF4-FFF2-40B4-BE49-F238E27FC236}">
                <a16:creationId xmlns:a16="http://schemas.microsoft.com/office/drawing/2014/main" id="{B3846997-49EC-CD4F-82F6-4F021DB7F12B}"/>
              </a:ext>
            </a:extLst>
          </p:cNvPr>
          <p:cNvSpPr>
            <a:spLocks noGrp="1" noChangeAspect="1"/>
          </p:cNvSpPr>
          <p:nvPr>
            <p:ph type="pic" idx="15"/>
          </p:nvPr>
        </p:nvSpPr>
        <p:spPr>
          <a:xfrm>
            <a:off x="4224868" y="1267884"/>
            <a:ext cx="3695699" cy="1704960"/>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16" name="Picture Placeholder 2">
            <a:extLst>
              <a:ext uri="{FF2B5EF4-FFF2-40B4-BE49-F238E27FC236}">
                <a16:creationId xmlns:a16="http://schemas.microsoft.com/office/drawing/2014/main" id="{8F70AC85-0398-1C47-83F3-51EF2BD2226B}"/>
              </a:ext>
            </a:extLst>
          </p:cNvPr>
          <p:cNvSpPr>
            <a:spLocks noGrp="1" noChangeAspect="1"/>
          </p:cNvSpPr>
          <p:nvPr>
            <p:ph type="pic" idx="16"/>
          </p:nvPr>
        </p:nvSpPr>
        <p:spPr>
          <a:xfrm>
            <a:off x="287870" y="1267883"/>
            <a:ext cx="3644897" cy="1704960"/>
          </a:xfrm>
        </p:spPr>
        <p:txBody>
          <a:bodyPr anchor="t">
            <a:normAutofit/>
          </a:bodyPr>
          <a:lstStyle>
            <a:lvl1pPr marL="0" indent="0">
              <a:buNone/>
              <a:defRPr sz="1400">
                <a:solidFill>
                  <a:srgbClr val="004990"/>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fr-FR"/>
              <a:t>Cliquez sur l'icône pour ajouter une image</a:t>
            </a:r>
            <a:endParaRPr lang="en-US"/>
          </a:p>
        </p:txBody>
      </p:sp>
      <p:sp>
        <p:nvSpPr>
          <p:cNvPr id="18" name="Content Placeholder 2">
            <a:extLst>
              <a:ext uri="{FF2B5EF4-FFF2-40B4-BE49-F238E27FC236}">
                <a16:creationId xmlns:a16="http://schemas.microsoft.com/office/drawing/2014/main" id="{FC529FA7-532C-3445-9D4D-7D976648B01B}"/>
              </a:ext>
            </a:extLst>
          </p:cNvPr>
          <p:cNvSpPr>
            <a:spLocks noGrp="1"/>
          </p:cNvSpPr>
          <p:nvPr>
            <p:ph idx="17" hasCustomPrompt="1"/>
          </p:nvPr>
        </p:nvSpPr>
        <p:spPr>
          <a:xfrm>
            <a:off x="4222751" y="3273466"/>
            <a:ext cx="3695699" cy="2555831"/>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19" name="Content Placeholder 2">
            <a:extLst>
              <a:ext uri="{FF2B5EF4-FFF2-40B4-BE49-F238E27FC236}">
                <a16:creationId xmlns:a16="http://schemas.microsoft.com/office/drawing/2014/main" id="{731DC9F1-2B27-F340-AFB6-545820A73F6A}"/>
              </a:ext>
            </a:extLst>
          </p:cNvPr>
          <p:cNvSpPr>
            <a:spLocks noGrp="1"/>
          </p:cNvSpPr>
          <p:nvPr>
            <p:ph idx="18" hasCustomPrompt="1"/>
          </p:nvPr>
        </p:nvSpPr>
        <p:spPr>
          <a:xfrm>
            <a:off x="8206316" y="3273465"/>
            <a:ext cx="3695699" cy="2555831"/>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Tree>
    <p:extLst>
      <p:ext uri="{BB962C8B-B14F-4D97-AF65-F5344CB8AC3E}">
        <p14:creationId xmlns:p14="http://schemas.microsoft.com/office/powerpoint/2010/main" val="3949437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Contenu texte x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3" name="Content Placeholder 2"/>
          <p:cNvSpPr>
            <a:spLocks noGrp="1"/>
          </p:cNvSpPr>
          <p:nvPr>
            <p:ph idx="1" hasCustomPrompt="1"/>
          </p:nvPr>
        </p:nvSpPr>
        <p:spPr>
          <a:xfrm>
            <a:off x="287869" y="1267884"/>
            <a:ext cx="5664199" cy="4561415"/>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22" name="Date Placeholder 3">
            <a:extLst>
              <a:ext uri="{FF2B5EF4-FFF2-40B4-BE49-F238E27FC236}">
                <a16:creationId xmlns:a16="http://schemas.microsoft.com/office/drawing/2014/main" id="{80E4A579-D1C8-1B45-BE61-42F7953D9588}"/>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9417091E-FAD5-4C7F-A660-CBB07DDCD514}" type="datetime1">
              <a:rPr lang="fr-FR" smtClean="0"/>
              <a:t>20/05/2022</a:t>
            </a:fld>
            <a:endParaRPr lang="fr-FR"/>
          </a:p>
        </p:txBody>
      </p:sp>
      <p:sp>
        <p:nvSpPr>
          <p:cNvPr id="23" name="Footer Placeholder 4">
            <a:extLst>
              <a:ext uri="{FF2B5EF4-FFF2-40B4-BE49-F238E27FC236}">
                <a16:creationId xmlns:a16="http://schemas.microsoft.com/office/drawing/2014/main" id="{4B8BF1BB-1F62-6947-8F88-655B4AD98E52}"/>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4" name="Slide Number Placeholder 5">
            <a:extLst>
              <a:ext uri="{FF2B5EF4-FFF2-40B4-BE49-F238E27FC236}">
                <a16:creationId xmlns:a16="http://schemas.microsoft.com/office/drawing/2014/main" id="{3D644D14-4C9A-5D4B-A810-37EB0E2F1311}"/>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
        <p:nvSpPr>
          <p:cNvPr id="11" name="Content Placeholder 2">
            <a:extLst>
              <a:ext uri="{FF2B5EF4-FFF2-40B4-BE49-F238E27FC236}">
                <a16:creationId xmlns:a16="http://schemas.microsoft.com/office/drawing/2014/main" id="{CC1BFFFF-EF25-254B-8226-64632A95D680}"/>
              </a:ext>
            </a:extLst>
          </p:cNvPr>
          <p:cNvSpPr>
            <a:spLocks noGrp="1"/>
          </p:cNvSpPr>
          <p:nvPr>
            <p:ph idx="10" hasCustomPrompt="1"/>
          </p:nvPr>
        </p:nvSpPr>
        <p:spPr>
          <a:xfrm>
            <a:off x="6239934" y="1267885"/>
            <a:ext cx="5664199" cy="4561416"/>
          </a:xfrm>
        </p:spPr>
        <p:txBody>
          <a:bodyPr/>
          <a:lstStyle>
            <a:lvl1pPr>
              <a:spcBef>
                <a:spcPts val="1333"/>
              </a:spcBef>
              <a:defRPr/>
            </a:lvl1pPr>
            <a:lvl2pPr>
              <a:spcBef>
                <a:spcPts val="1333"/>
              </a:spcBef>
              <a:defRPr/>
            </a:lvl2pPr>
            <a:lvl3pPr>
              <a:spcBef>
                <a:spcPts val="1333"/>
              </a:spcBef>
              <a:defRPr/>
            </a:lvl3pPr>
            <a:lvl4pPr>
              <a:spcBef>
                <a:spcPts val="1333"/>
              </a:spcBef>
              <a:defRPr/>
            </a:lvl4pPr>
            <a:lvl5pPr>
              <a:spcBef>
                <a:spcPts val="533"/>
              </a:spcBef>
              <a:defRPr/>
            </a:lvl5p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p:txBody>
      </p:sp>
    </p:spTree>
    <p:extLst>
      <p:ext uri="{BB962C8B-B14F-4D97-AF65-F5344CB8AC3E}">
        <p14:creationId xmlns:p14="http://schemas.microsoft.com/office/powerpoint/2010/main" val="3207982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Contenu v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20B73-4BE2-7F45-A98C-0ADCA0E6F185}"/>
              </a:ext>
            </a:extLst>
          </p:cNvPr>
          <p:cNvSpPr/>
          <p:nvPr/>
        </p:nvSpPr>
        <p:spPr>
          <a:xfrm>
            <a:off x="0" y="6228616"/>
            <a:ext cx="12192000" cy="6332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7" name="Title Placeholder 1">
            <a:extLst>
              <a:ext uri="{FF2B5EF4-FFF2-40B4-BE49-F238E27FC236}">
                <a16:creationId xmlns:a16="http://schemas.microsoft.com/office/drawing/2014/main" id="{A8D1A0A8-3EFD-5840-AB7A-E87D874AF4DB}"/>
              </a:ext>
            </a:extLst>
          </p:cNvPr>
          <p:cNvSpPr>
            <a:spLocks noGrp="1"/>
          </p:cNvSpPr>
          <p:nvPr>
            <p:ph type="title" hasCustomPrompt="1"/>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pic>
        <p:nvPicPr>
          <p:cNvPr id="12" name="Image 11" descr="Une image contenant objet, horloge, signe&#10;&#10;Description générée automatiquement">
            <a:extLst>
              <a:ext uri="{FF2B5EF4-FFF2-40B4-BE49-F238E27FC236}">
                <a16:creationId xmlns:a16="http://schemas.microsoft.com/office/drawing/2014/main" id="{CD0A0744-62E3-A947-9876-F327FD2C54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027" y="6360160"/>
            <a:ext cx="998296" cy="375921"/>
          </a:xfrm>
          <a:prstGeom prst="rect">
            <a:avLst/>
          </a:prstGeom>
        </p:spPr>
      </p:pic>
      <p:sp>
        <p:nvSpPr>
          <p:cNvPr id="13" name="Rectangle 12">
            <a:extLst>
              <a:ext uri="{FF2B5EF4-FFF2-40B4-BE49-F238E27FC236}">
                <a16:creationId xmlns:a16="http://schemas.microsoft.com/office/drawing/2014/main" id="{17B22B1E-AD53-EC4A-975A-122D30C352D9}"/>
              </a:ext>
            </a:extLst>
          </p:cNvPr>
          <p:cNvSpPr/>
          <p:nvPr/>
        </p:nvSpPr>
        <p:spPr>
          <a:xfrm>
            <a:off x="298027" y="0"/>
            <a:ext cx="120000" cy="816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Date Placeholder 3">
            <a:extLst>
              <a:ext uri="{FF2B5EF4-FFF2-40B4-BE49-F238E27FC236}">
                <a16:creationId xmlns:a16="http://schemas.microsoft.com/office/drawing/2014/main" id="{FA7EF19D-21B5-B248-A8CB-3E10456616F2}"/>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D4A9FB32-FB11-4D0B-8113-6ED48E72704A}" type="datetime1">
              <a:rPr lang="fr-FR" smtClean="0"/>
              <a:t>20/05/2022</a:t>
            </a:fld>
            <a:endParaRPr lang="fr-FR"/>
          </a:p>
        </p:txBody>
      </p:sp>
      <p:sp>
        <p:nvSpPr>
          <p:cNvPr id="16" name="Footer Placeholder 4">
            <a:extLst>
              <a:ext uri="{FF2B5EF4-FFF2-40B4-BE49-F238E27FC236}">
                <a16:creationId xmlns:a16="http://schemas.microsoft.com/office/drawing/2014/main" id="{2C3124B3-DFC4-6D4D-90F9-B2D553192A2F}"/>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17" name="Slide Number Placeholder 5">
            <a:extLst>
              <a:ext uri="{FF2B5EF4-FFF2-40B4-BE49-F238E27FC236}">
                <a16:creationId xmlns:a16="http://schemas.microsoft.com/office/drawing/2014/main" id="{F8394A1D-72BF-8747-87CE-947FC8936859}"/>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defRPr>
            </a:lvl1pPr>
          </a:lstStyle>
          <a:p>
            <a:fld id="{FB69DBF6-8875-4B8E-B529-6EFEC80547D2}" type="slidenum">
              <a:rPr lang="fr-FR" smtClean="0"/>
              <a:t>‹N°›</a:t>
            </a:fld>
            <a:endParaRPr lang="fr-FR"/>
          </a:p>
        </p:txBody>
      </p:sp>
    </p:spTree>
    <p:extLst>
      <p:ext uri="{BB962C8B-B14F-4D97-AF65-F5344CB8AC3E}">
        <p14:creationId xmlns:p14="http://schemas.microsoft.com/office/powerpoint/2010/main" val="1606283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4e de couv">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34883" y="1429942"/>
            <a:ext cx="4273551" cy="1031679"/>
          </a:xfrm>
        </p:spPr>
        <p:txBody>
          <a:bodyPr lIns="0" tIns="0" anchor="b">
            <a:normAutofit/>
          </a:bodyPr>
          <a:lstStyle>
            <a:lvl1pPr algn="ctr">
              <a:defRPr sz="2400" b="0" spc="67" baseline="0">
                <a:solidFill>
                  <a:srgbClr val="004990"/>
                </a:solidFill>
              </a:defRPr>
            </a:lvl1pPr>
          </a:lstStyle>
          <a:p>
            <a:r>
              <a:rPr lang="fr-FR"/>
              <a:t>Retrouvez</a:t>
            </a:r>
            <a:br>
              <a:rPr lang="fr-FR"/>
            </a:br>
            <a:r>
              <a:rPr lang="fr-FR"/>
              <a:t>tous nos travaux sur</a:t>
            </a:r>
            <a:endParaRPr lang="en-US"/>
          </a:p>
        </p:txBody>
      </p:sp>
      <p:sp>
        <p:nvSpPr>
          <p:cNvPr id="13" name="Title 1">
            <a:extLst>
              <a:ext uri="{FF2B5EF4-FFF2-40B4-BE49-F238E27FC236}">
                <a16:creationId xmlns:a16="http://schemas.microsoft.com/office/drawing/2014/main" id="{0D242CCD-616A-8A40-89DA-8872B7972608}"/>
              </a:ext>
            </a:extLst>
          </p:cNvPr>
          <p:cNvSpPr txBox="1">
            <a:spLocks/>
          </p:cNvSpPr>
          <p:nvPr/>
        </p:nvSpPr>
        <p:spPr>
          <a:xfrm>
            <a:off x="4638767" y="2625919"/>
            <a:ext cx="2914468" cy="377420"/>
          </a:xfrm>
          <a:prstGeom prst="rect">
            <a:avLst/>
          </a:prstGeom>
          <a:solidFill>
            <a:srgbClr val="FF6168"/>
          </a:solidFill>
        </p:spPr>
        <p:txBody>
          <a:bodyPr vert="horz" lIns="0" tIns="0" rIns="0" bIns="0" rtlCol="0" anchor="ctr" anchorCtr="0">
            <a:normAutofit/>
          </a:bodyPr>
          <a:lstStyle>
            <a:lvl1pPr algn="ctr" defTabSz="685800" rtl="0" eaLnBrk="1" latinLnBrk="0" hangingPunct="1">
              <a:lnSpc>
                <a:spcPct val="90000"/>
              </a:lnSpc>
              <a:spcBef>
                <a:spcPct val="0"/>
              </a:spcBef>
              <a:buNone/>
              <a:defRPr sz="1800" b="0" i="0" kern="1200" spc="50" baseline="0">
                <a:solidFill>
                  <a:srgbClr val="004990"/>
                </a:solidFill>
                <a:latin typeface="Arial" panose="020B0604020202020204" pitchFamily="34" charset="0"/>
                <a:ea typeface="+mj-ea"/>
                <a:cs typeface="Arial" panose="020B0604020202020204" pitchFamily="34" charset="0"/>
              </a:defRPr>
            </a:lvl1pPr>
          </a:lstStyle>
          <a:p>
            <a:r>
              <a:rPr lang="fr-FR" sz="2400" b="1" err="1">
                <a:solidFill>
                  <a:schemeClr val="bg1"/>
                </a:solidFill>
              </a:rPr>
              <a:t>www.has-sante.fr</a:t>
            </a:r>
            <a:endParaRPr lang="en-US" sz="2400" b="1">
              <a:solidFill>
                <a:schemeClr val="bg1"/>
              </a:solidFill>
            </a:endParaRPr>
          </a:p>
        </p:txBody>
      </p:sp>
      <p:pic>
        <p:nvPicPr>
          <p:cNvPr id="8" name="Image 7">
            <a:extLst>
              <a:ext uri="{FF2B5EF4-FFF2-40B4-BE49-F238E27FC236}">
                <a16:creationId xmlns:a16="http://schemas.microsoft.com/office/drawing/2014/main" id="{97FE0FD6-4B8A-4C45-BBC5-4B12454A92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4481" y="3401868"/>
            <a:ext cx="3023041" cy="489693"/>
          </a:xfrm>
          <a:prstGeom prst="rect">
            <a:avLst/>
          </a:prstGeom>
        </p:spPr>
      </p:pic>
      <p:pic>
        <p:nvPicPr>
          <p:cNvPr id="15" name="Image 14">
            <a:extLst>
              <a:ext uri="{FF2B5EF4-FFF2-40B4-BE49-F238E27FC236}">
                <a16:creationId xmlns:a16="http://schemas.microsoft.com/office/drawing/2014/main" id="{DEABCF1B-DF6A-5F4B-A61D-6A25F12A13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88257" y="5829301"/>
            <a:ext cx="4215489" cy="599897"/>
          </a:xfrm>
          <a:prstGeom prst="rect">
            <a:avLst/>
          </a:prstGeom>
        </p:spPr>
      </p:pic>
    </p:spTree>
    <p:extLst>
      <p:ext uri="{BB962C8B-B14F-4D97-AF65-F5344CB8AC3E}">
        <p14:creationId xmlns:p14="http://schemas.microsoft.com/office/powerpoint/2010/main" val="1072140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uv avec sous titr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AC62563-3911-F94F-B758-A9EF674DB315}"/>
              </a:ext>
            </a:extLst>
          </p:cNvPr>
          <p:cNvSpPr>
            <a:spLocks noGrp="1"/>
          </p:cNvSpPr>
          <p:nvPr>
            <p:ph type="ctrTitle" hasCustomPrompt="1"/>
          </p:nvPr>
        </p:nvSpPr>
        <p:spPr>
          <a:xfrm>
            <a:off x="287867" y="1488001"/>
            <a:ext cx="11616267" cy="1766715"/>
          </a:xfrm>
        </p:spPr>
        <p:txBody>
          <a:bodyPr lIns="0" tIns="0" anchor="b">
            <a:normAutofit/>
          </a:bodyPr>
          <a:lstStyle>
            <a:lvl1pPr algn="ctr">
              <a:defRPr sz="3000" spc="67" baseline="0">
                <a:solidFill>
                  <a:srgbClr val="004990"/>
                </a:solidFill>
              </a:defRPr>
            </a:lvl1pPr>
          </a:lstStyle>
          <a:p>
            <a:r>
              <a:rPr lang="fr-FR"/>
              <a:t>Titre du document</a:t>
            </a:r>
            <a:endParaRPr lang="en-US"/>
          </a:p>
        </p:txBody>
      </p:sp>
      <p:sp>
        <p:nvSpPr>
          <p:cNvPr id="13" name="Rectangle 12">
            <a:extLst>
              <a:ext uri="{FF2B5EF4-FFF2-40B4-BE49-F238E27FC236}">
                <a16:creationId xmlns:a16="http://schemas.microsoft.com/office/drawing/2014/main" id="{B09AEBFA-36E6-1641-B3A0-FA18EC84584F}"/>
              </a:ext>
            </a:extLst>
          </p:cNvPr>
          <p:cNvSpPr/>
          <p:nvPr userDrawn="1"/>
        </p:nvSpPr>
        <p:spPr>
          <a:xfrm>
            <a:off x="6036000" y="0"/>
            <a:ext cx="120000" cy="1488000"/>
          </a:xfrm>
          <a:prstGeom prst="rect">
            <a:avLst/>
          </a:prstGeom>
          <a:solidFill>
            <a:srgbClr val="FF6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4" name="Subtitle 2">
            <a:extLst>
              <a:ext uri="{FF2B5EF4-FFF2-40B4-BE49-F238E27FC236}">
                <a16:creationId xmlns:a16="http://schemas.microsoft.com/office/drawing/2014/main" id="{5056D6F8-8A92-F94D-BB7E-B1E7632ACF50}"/>
              </a:ext>
            </a:extLst>
          </p:cNvPr>
          <p:cNvSpPr>
            <a:spLocks noGrp="1"/>
          </p:cNvSpPr>
          <p:nvPr>
            <p:ph type="subTitle" idx="1" hasCustomPrompt="1"/>
          </p:nvPr>
        </p:nvSpPr>
        <p:spPr>
          <a:xfrm>
            <a:off x="287867" y="3455376"/>
            <a:ext cx="11616267" cy="712471"/>
          </a:xfrm>
        </p:spPr>
        <p:txBody>
          <a:bodyPr>
            <a:normAutofit/>
          </a:bodyPr>
          <a:lstStyle>
            <a:lvl1pPr marL="0" indent="0" algn="ctr">
              <a:spcBef>
                <a:spcPts val="0"/>
              </a:spcBef>
              <a:buNone/>
              <a:defRPr sz="2200">
                <a:solidFill>
                  <a:srgbClr val="004990"/>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Sous-titre du document</a:t>
            </a:r>
            <a:endParaRPr lang="en-US"/>
          </a:p>
        </p:txBody>
      </p:sp>
      <p:pic>
        <p:nvPicPr>
          <p:cNvPr id="15" name="Image 14" descr="Une image contenant objet, horloge, signe&#10;&#10;Description générée automatiquement">
            <a:extLst>
              <a:ext uri="{FF2B5EF4-FFF2-40B4-BE49-F238E27FC236}">
                <a16:creationId xmlns:a16="http://schemas.microsoft.com/office/drawing/2014/main" id="{325181F2-5524-2849-ADAC-F7B9F72BFEAF}"/>
              </a:ext>
            </a:extLst>
          </p:cNvPr>
          <p:cNvPicPr>
            <a:picLocks noChangeAspect="1"/>
          </p:cNvPicPr>
          <p:nvPr userDrawn="1"/>
        </p:nvPicPr>
        <p:blipFill>
          <a:blip r:embed="rId2"/>
          <a:stretch>
            <a:fillRect/>
          </a:stretch>
        </p:blipFill>
        <p:spPr>
          <a:xfrm>
            <a:off x="5099901" y="6077402"/>
            <a:ext cx="1590760" cy="617180"/>
          </a:xfrm>
          <a:prstGeom prst="rect">
            <a:avLst/>
          </a:prstGeom>
        </p:spPr>
      </p:pic>
      <p:pic>
        <p:nvPicPr>
          <p:cNvPr id="16" name="Image 15">
            <a:extLst>
              <a:ext uri="{FF2B5EF4-FFF2-40B4-BE49-F238E27FC236}">
                <a16:creationId xmlns:a16="http://schemas.microsoft.com/office/drawing/2014/main" id="{56C046F9-5F0F-3E47-8BC6-B1599814FA6F}"/>
              </a:ext>
            </a:extLst>
          </p:cNvPr>
          <p:cNvPicPr>
            <a:picLocks noChangeAspect="1"/>
          </p:cNvPicPr>
          <p:nvPr userDrawn="1"/>
        </p:nvPicPr>
        <p:blipFill>
          <a:blip r:embed="rId3"/>
          <a:stretch>
            <a:fillRect/>
          </a:stretch>
        </p:blipFill>
        <p:spPr>
          <a:xfrm>
            <a:off x="6031231" y="4315617"/>
            <a:ext cx="129540" cy="712470"/>
          </a:xfrm>
          <a:prstGeom prst="rect">
            <a:avLst/>
          </a:prstGeom>
        </p:spPr>
      </p:pic>
      <p:sp>
        <p:nvSpPr>
          <p:cNvPr id="17" name="Date Placeholder 3">
            <a:extLst>
              <a:ext uri="{FF2B5EF4-FFF2-40B4-BE49-F238E27FC236}">
                <a16:creationId xmlns:a16="http://schemas.microsoft.com/office/drawing/2014/main" id="{D935DCA3-B08A-A54F-94F5-9FFF64DEF8C9}"/>
              </a:ext>
            </a:extLst>
          </p:cNvPr>
          <p:cNvSpPr>
            <a:spLocks noGrp="1"/>
          </p:cNvSpPr>
          <p:nvPr>
            <p:ph type="dt" sz="half" idx="2"/>
          </p:nvPr>
        </p:nvSpPr>
        <p:spPr>
          <a:xfrm>
            <a:off x="4247092" y="5217162"/>
            <a:ext cx="3697816" cy="428105"/>
          </a:xfrm>
          <a:prstGeom prst="rect">
            <a:avLst/>
          </a:prstGeom>
        </p:spPr>
        <p:txBody>
          <a:bodyPr vert="horz" lIns="0" tIns="0" rIns="0" bIns="0" rtlCol="0" anchor="t"/>
          <a:lstStyle>
            <a:lvl1pPr algn="ctr">
              <a:defRPr sz="1600" b="1" spc="133" baseline="0">
                <a:solidFill>
                  <a:srgbClr val="004990"/>
                </a:solidFill>
                <a:latin typeface="Arial" panose="020B0604020202020204" pitchFamily="34" charset="0"/>
                <a:cs typeface="Arial" panose="020B0604020202020204" pitchFamily="34" charset="0"/>
              </a:defRPr>
            </a:lvl1pPr>
          </a:lstStyle>
          <a:p>
            <a:fld id="{5462BAEC-1A13-4161-86A3-A8D3E12694D4}" type="datetime1">
              <a:rPr lang="fr-FR" smtClean="0"/>
              <a:t>20/05/2022</a:t>
            </a:fld>
            <a:endParaRPr lang="fr-FR"/>
          </a:p>
        </p:txBody>
      </p:sp>
    </p:spTree>
    <p:extLst>
      <p:ext uri="{BB962C8B-B14F-4D97-AF65-F5344CB8AC3E}">
        <p14:creationId xmlns:p14="http://schemas.microsoft.com/office/powerpoint/2010/main" val="64350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7867" y="337398"/>
            <a:ext cx="11616267" cy="769820"/>
          </a:xfrm>
          <a:prstGeom prst="rect">
            <a:avLst/>
          </a:prstGeom>
        </p:spPr>
        <p:txBody>
          <a:bodyPr vert="horz" lIns="180000" tIns="90000" rIns="0" bIns="0" rtlCol="0" anchor="t">
            <a:normAutofit/>
          </a:bodyPr>
          <a:lstStyle/>
          <a:p>
            <a:r>
              <a:rPr lang="fr-FR"/>
              <a:t>Titre de diapositive</a:t>
            </a:r>
            <a:endParaRPr lang="en-US"/>
          </a:p>
        </p:txBody>
      </p:sp>
      <p:sp>
        <p:nvSpPr>
          <p:cNvPr id="3" name="Text Placeholder 2"/>
          <p:cNvSpPr>
            <a:spLocks noGrp="1"/>
          </p:cNvSpPr>
          <p:nvPr>
            <p:ph type="body" idx="1"/>
          </p:nvPr>
        </p:nvSpPr>
        <p:spPr>
          <a:xfrm>
            <a:off x="287867" y="1267884"/>
            <a:ext cx="11616267" cy="4561415"/>
          </a:xfrm>
          <a:prstGeom prst="rect">
            <a:avLst/>
          </a:prstGeom>
        </p:spPr>
        <p:txBody>
          <a:bodyPr vert="horz" lIns="0" tIns="0" rIns="0" bIns="0" rtlCol="0">
            <a:normAutofit/>
          </a:bodyPr>
          <a:lstStyle/>
          <a:p>
            <a:pPr lvl="0"/>
            <a:r>
              <a:rPr lang="fr-FR"/>
              <a:t>Titre de niveau 1</a:t>
            </a:r>
          </a:p>
          <a:p>
            <a:pPr lvl="1"/>
            <a:r>
              <a:rPr lang="fr-FR"/>
              <a:t>Titre de niveau 2</a:t>
            </a:r>
          </a:p>
          <a:p>
            <a:pPr lvl="2"/>
            <a:r>
              <a:rPr lang="fr-FR"/>
              <a:t>Texte courant</a:t>
            </a:r>
          </a:p>
          <a:p>
            <a:pPr lvl="3"/>
            <a:r>
              <a:rPr lang="fr-FR"/>
              <a:t>Texte à puce de niveau 1</a:t>
            </a:r>
          </a:p>
          <a:p>
            <a:pPr lvl="4"/>
            <a:r>
              <a:rPr lang="fr-FR"/>
              <a:t>Texte à puce de niveau 2</a:t>
            </a:r>
          </a:p>
          <a:p>
            <a:pPr lvl="5"/>
            <a:r>
              <a:rPr lang="fr-FR"/>
              <a:t>Titre encadré</a:t>
            </a:r>
          </a:p>
          <a:p>
            <a:pPr lvl="6"/>
            <a:r>
              <a:rPr lang="fr-FR"/>
              <a:t>Texte encadré</a:t>
            </a:r>
          </a:p>
          <a:p>
            <a:pPr lvl="7"/>
            <a:r>
              <a:rPr lang="en-US"/>
              <a:t>Citation</a:t>
            </a:r>
          </a:p>
          <a:p>
            <a:pPr lvl="8"/>
            <a:r>
              <a:rPr lang="en-US"/>
              <a:t>Nom</a:t>
            </a:r>
            <a:endParaRPr lang="fr-FR"/>
          </a:p>
        </p:txBody>
      </p:sp>
      <p:sp>
        <p:nvSpPr>
          <p:cNvPr id="19" name="Date Placeholder 3">
            <a:extLst>
              <a:ext uri="{FF2B5EF4-FFF2-40B4-BE49-F238E27FC236}">
                <a16:creationId xmlns:a16="http://schemas.microsoft.com/office/drawing/2014/main" id="{8E631E74-B476-3C4D-854F-E1DADCB29473}"/>
              </a:ext>
            </a:extLst>
          </p:cNvPr>
          <p:cNvSpPr>
            <a:spLocks noGrp="1"/>
          </p:cNvSpPr>
          <p:nvPr>
            <p:ph type="dt" sz="half" idx="2"/>
          </p:nvPr>
        </p:nvSpPr>
        <p:spPr>
          <a:xfrm>
            <a:off x="4247092" y="6639241"/>
            <a:ext cx="3697816" cy="214315"/>
          </a:xfrm>
          <a:prstGeom prst="rect">
            <a:avLst/>
          </a:prstGeom>
        </p:spPr>
        <p:txBody>
          <a:bodyPr vert="horz" lIns="0" tIns="0" rIns="0" bIns="0" rtlCol="0" anchor="t"/>
          <a:lstStyle>
            <a:lvl1pPr algn="ctr">
              <a:defRPr sz="800">
                <a:solidFill>
                  <a:srgbClr val="003C7C"/>
                </a:solidFill>
                <a:latin typeface="Arial" panose="020B0604020202020204" pitchFamily="34" charset="0"/>
                <a:cs typeface="Arial" panose="020B0604020202020204" pitchFamily="34" charset="0"/>
              </a:defRPr>
            </a:lvl1pPr>
          </a:lstStyle>
          <a:p>
            <a:fld id="{DF743B76-FFC8-413A-8401-AE56D29BD390}" type="datetime1">
              <a:rPr lang="fr-FR" smtClean="0"/>
              <a:t>20/05/2022</a:t>
            </a:fld>
            <a:endParaRPr lang="fr-FR"/>
          </a:p>
        </p:txBody>
      </p:sp>
      <p:sp>
        <p:nvSpPr>
          <p:cNvPr id="20" name="Footer Placeholder 4">
            <a:extLst>
              <a:ext uri="{FF2B5EF4-FFF2-40B4-BE49-F238E27FC236}">
                <a16:creationId xmlns:a16="http://schemas.microsoft.com/office/drawing/2014/main" id="{FAB9ED47-EF8C-FF41-AF9F-D93462A3394E}"/>
              </a:ext>
            </a:extLst>
          </p:cNvPr>
          <p:cNvSpPr>
            <a:spLocks noGrp="1"/>
          </p:cNvSpPr>
          <p:nvPr>
            <p:ph type="ftr" sz="quarter" idx="3"/>
          </p:nvPr>
        </p:nvSpPr>
        <p:spPr>
          <a:xfrm>
            <a:off x="2256367" y="6303265"/>
            <a:ext cx="7679267" cy="270055"/>
          </a:xfrm>
          <a:prstGeom prst="rect">
            <a:avLst/>
          </a:prstGeom>
        </p:spPr>
        <p:txBody>
          <a:bodyPr vert="horz" lIns="0" tIns="0" rIns="0" bIns="0" rtlCol="0" anchor="b"/>
          <a:lstStyle>
            <a:lvl1pPr algn="ctr">
              <a:lnSpc>
                <a:spcPts val="1067"/>
              </a:lnSpc>
              <a:defRPr sz="933" b="1" i="0" spc="67" baseline="0">
                <a:solidFill>
                  <a:srgbClr val="003C7C"/>
                </a:solidFill>
                <a:latin typeface="Arial" panose="020B0604020202020204" pitchFamily="34" charset="0"/>
                <a:cs typeface="Arial" panose="020B0604020202020204" pitchFamily="34" charset="0"/>
              </a:defRPr>
            </a:lvl1pPr>
          </a:lstStyle>
          <a:p>
            <a:r>
              <a:rPr lang="fr-FR"/>
              <a:t>HAS - EvOQSS - CRIS</a:t>
            </a:r>
          </a:p>
        </p:txBody>
      </p:sp>
      <p:sp>
        <p:nvSpPr>
          <p:cNvPr id="21" name="Slide Number Placeholder 5">
            <a:extLst>
              <a:ext uri="{FF2B5EF4-FFF2-40B4-BE49-F238E27FC236}">
                <a16:creationId xmlns:a16="http://schemas.microsoft.com/office/drawing/2014/main" id="{511728D1-010E-E74E-A201-3057DB577F03}"/>
              </a:ext>
            </a:extLst>
          </p:cNvPr>
          <p:cNvSpPr>
            <a:spLocks noGrp="1"/>
          </p:cNvSpPr>
          <p:nvPr>
            <p:ph type="sldNum" sz="quarter" idx="4"/>
          </p:nvPr>
        </p:nvSpPr>
        <p:spPr>
          <a:xfrm>
            <a:off x="10223501" y="6212417"/>
            <a:ext cx="1680633" cy="661459"/>
          </a:xfrm>
          <a:prstGeom prst="rect">
            <a:avLst/>
          </a:prstGeom>
        </p:spPr>
        <p:txBody>
          <a:bodyPr vert="horz" lIns="0" tIns="0" rIns="0" bIns="0" rtlCol="0" anchor="ctr"/>
          <a:lstStyle>
            <a:lvl1pPr algn="r">
              <a:defRPr sz="1067">
                <a:solidFill>
                  <a:srgbClr val="003C7C"/>
                </a:solidFill>
                <a:latin typeface="Arial" panose="020B0604020202020204" pitchFamily="34" charset="0"/>
                <a:cs typeface="Arial" panose="020B0604020202020204" pitchFamily="34" charset="0"/>
              </a:defRPr>
            </a:lvl1pPr>
          </a:lstStyle>
          <a:p>
            <a:fld id="{FB69DBF6-8875-4B8E-B529-6EFEC80547D2}" type="slidenum">
              <a:rPr lang="fr-FR" smtClean="0"/>
              <a:t>‹N°›</a:t>
            </a:fld>
            <a:endParaRPr lang="fr-FR"/>
          </a:p>
        </p:txBody>
      </p:sp>
    </p:spTree>
    <p:extLst>
      <p:ext uri="{BB962C8B-B14F-4D97-AF65-F5344CB8AC3E}">
        <p14:creationId xmlns:p14="http://schemas.microsoft.com/office/powerpoint/2010/main" val="81113531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hdr="0" dt="0"/>
  <p:txStyles>
    <p:titleStyle>
      <a:lvl1pPr algn="l" defTabSz="914377" rtl="0" eaLnBrk="1" latinLnBrk="0" hangingPunct="1">
        <a:lnSpc>
          <a:spcPct val="90000"/>
        </a:lnSpc>
        <a:spcBef>
          <a:spcPct val="0"/>
        </a:spcBef>
        <a:buNone/>
        <a:defRPr sz="3200" b="1" i="0" kern="1200">
          <a:solidFill>
            <a:srgbClr val="00499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1333"/>
        </a:spcBef>
        <a:spcAft>
          <a:spcPts val="0"/>
        </a:spcAft>
        <a:buFont typeface="Arial" panose="020B0604020202020204" pitchFamily="34" charset="0"/>
        <a:buNone/>
        <a:defRPr sz="2267" kern="1200">
          <a:solidFill>
            <a:srgbClr val="FF6168"/>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00000"/>
        </a:lnSpc>
        <a:spcBef>
          <a:spcPts val="1333"/>
        </a:spcBef>
        <a:spcAft>
          <a:spcPts val="0"/>
        </a:spcAft>
        <a:buFont typeface="Arial" panose="020B0604020202020204" pitchFamily="34" charset="0"/>
        <a:buNone/>
        <a:defRPr sz="1667" kern="1200">
          <a:solidFill>
            <a:srgbClr val="FF6168"/>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00000"/>
        </a:lnSpc>
        <a:spcBef>
          <a:spcPts val="1333"/>
        </a:spcBef>
        <a:spcAft>
          <a:spcPts val="0"/>
        </a:spcAft>
        <a:buFont typeface="Arial" panose="020B0604020202020204" pitchFamily="34" charset="0"/>
        <a:buNone/>
        <a:defRPr sz="1667" kern="1200">
          <a:solidFill>
            <a:srgbClr val="004990"/>
          </a:solidFill>
          <a:latin typeface="Arial" panose="020B0604020202020204" pitchFamily="34" charset="0"/>
          <a:ea typeface="+mn-ea"/>
          <a:cs typeface="Arial" panose="020B0604020202020204" pitchFamily="34" charset="0"/>
        </a:defRPr>
      </a:lvl3pPr>
      <a:lvl4pPr marL="479988" indent="-191995" algn="l" defTabSz="914377" rtl="0" eaLnBrk="1" latinLnBrk="0" hangingPunct="1">
        <a:lnSpc>
          <a:spcPct val="100000"/>
        </a:lnSpc>
        <a:spcBef>
          <a:spcPts val="1333"/>
        </a:spcBef>
        <a:spcAft>
          <a:spcPts val="0"/>
        </a:spcAft>
        <a:buClr>
          <a:srgbClr val="FF6168"/>
        </a:buClr>
        <a:buFont typeface="Police système Courant"/>
        <a:buChar char="–"/>
        <a:defRPr sz="1667" kern="1200">
          <a:solidFill>
            <a:srgbClr val="004990"/>
          </a:solidFill>
          <a:latin typeface="Arial" panose="020B0604020202020204" pitchFamily="34" charset="0"/>
          <a:ea typeface="+mn-ea"/>
          <a:cs typeface="Arial" panose="020B0604020202020204" pitchFamily="34" charset="0"/>
        </a:defRPr>
      </a:lvl4pPr>
      <a:lvl5pPr marL="767981" indent="-191995" algn="l" defTabSz="914377" rtl="0" eaLnBrk="1" latinLnBrk="0" hangingPunct="1">
        <a:lnSpc>
          <a:spcPct val="100000"/>
        </a:lnSpc>
        <a:spcBef>
          <a:spcPts val="533"/>
        </a:spcBef>
        <a:spcAft>
          <a:spcPts val="0"/>
        </a:spcAft>
        <a:buClr>
          <a:srgbClr val="FF6168"/>
        </a:buClr>
        <a:buFont typeface="Arial" panose="020B0604020202020204" pitchFamily="34" charset="0"/>
        <a:buChar char="•"/>
        <a:defRPr sz="1400" kern="1200">
          <a:solidFill>
            <a:srgbClr val="004990"/>
          </a:solidFill>
          <a:latin typeface="Arial" panose="020B0604020202020204" pitchFamily="34" charset="0"/>
          <a:ea typeface="+mn-ea"/>
          <a:cs typeface="Arial" panose="020B0604020202020204" pitchFamily="34" charset="0"/>
        </a:defRPr>
      </a:lvl5pPr>
      <a:lvl6pPr marL="0" indent="0" algn="l" defTabSz="914377" rtl="0" eaLnBrk="1" latinLnBrk="0" hangingPunct="1">
        <a:lnSpc>
          <a:spcPct val="100000"/>
        </a:lnSpc>
        <a:spcBef>
          <a:spcPts val="800"/>
        </a:spcBef>
        <a:spcAft>
          <a:spcPts val="0"/>
        </a:spcAft>
        <a:buFont typeface="Arial" panose="020B0604020202020204" pitchFamily="34" charset="0"/>
        <a:buNone/>
        <a:defRPr sz="1400" b="1" kern="1200">
          <a:solidFill>
            <a:srgbClr val="FF6168"/>
          </a:solidFill>
          <a:latin typeface="Arial" panose="020B0604020202020204" pitchFamily="34" charset="0"/>
          <a:ea typeface="+mn-ea"/>
          <a:cs typeface="Arial" panose="020B0604020202020204" pitchFamily="34" charset="0"/>
        </a:defRPr>
      </a:lvl6pPr>
      <a:lvl7pPr marL="0" indent="0" algn="l" defTabSz="914377" rtl="0" eaLnBrk="1" latinLnBrk="0" hangingPunct="1">
        <a:lnSpc>
          <a:spcPct val="100000"/>
        </a:lnSpc>
        <a:spcBef>
          <a:spcPts val="400"/>
        </a:spcBef>
        <a:spcAft>
          <a:spcPts val="0"/>
        </a:spcAft>
        <a:buFont typeface="Arial" panose="020B0604020202020204" pitchFamily="34" charset="0"/>
        <a:buNone/>
        <a:defRPr sz="1400" kern="1200">
          <a:solidFill>
            <a:srgbClr val="004990"/>
          </a:solidFill>
          <a:latin typeface="Arial" panose="020B0604020202020204" pitchFamily="34" charset="0"/>
          <a:ea typeface="+mn-ea"/>
          <a:cs typeface="Arial" panose="020B0604020202020204" pitchFamily="34" charset="0"/>
        </a:defRPr>
      </a:lvl7pPr>
      <a:lvl8pPr marL="0" indent="0" algn="ctr" defTabSz="914377" rtl="0" eaLnBrk="1" latinLnBrk="0" hangingPunct="1">
        <a:lnSpc>
          <a:spcPct val="90000"/>
        </a:lnSpc>
        <a:spcBef>
          <a:spcPts val="1333"/>
        </a:spcBef>
        <a:buFont typeface="Arial" panose="020B0604020202020204" pitchFamily="34" charset="0"/>
        <a:buNone/>
        <a:defRPr sz="1867" i="1" kern="1200" spc="133" baseline="0">
          <a:solidFill>
            <a:srgbClr val="FF6168"/>
          </a:solidFill>
          <a:latin typeface="Arial" panose="020B0604020202020204" pitchFamily="34" charset="0"/>
          <a:ea typeface="+mn-ea"/>
          <a:cs typeface="Arial" panose="020B0604020202020204" pitchFamily="34" charset="0"/>
        </a:defRPr>
      </a:lvl8pPr>
      <a:lvl9pPr marL="0" indent="0" algn="ctr" defTabSz="914377" rtl="0" eaLnBrk="1" latinLnBrk="0" hangingPunct="1">
        <a:lnSpc>
          <a:spcPct val="90000"/>
        </a:lnSpc>
        <a:spcBef>
          <a:spcPts val="800"/>
        </a:spcBef>
        <a:buFont typeface="Arial" panose="020B0604020202020204" pitchFamily="34" charset="0"/>
        <a:buNone/>
        <a:defRPr sz="1400" b="0" kern="1200">
          <a:solidFill>
            <a:srgbClr val="004990"/>
          </a:solidFill>
          <a:latin typeface="Arial" panose="020B0604020202020204" pitchFamily="34" charset="0"/>
          <a:ea typeface="+mn-ea"/>
          <a:cs typeface="Arial" panose="020B0604020202020204" pitchFamily="34" charset="0"/>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136">
          <p15:clr>
            <a:srgbClr val="F26B43"/>
          </p15:clr>
        </p15:guide>
        <p15:guide id="3" pos="930">
          <p15:clr>
            <a:srgbClr val="F26B43"/>
          </p15:clr>
        </p15:guide>
        <p15:guide id="4" pos="1066">
          <p15:clr>
            <a:srgbClr val="F26B43"/>
          </p15:clr>
        </p15:guide>
        <p15:guide id="5" pos="1859">
          <p15:clr>
            <a:srgbClr val="F26B43"/>
          </p15:clr>
        </p15:guide>
        <p15:guide id="7" pos="2812">
          <p15:clr>
            <a:srgbClr val="F26B43"/>
          </p15:clr>
        </p15:guide>
        <p15:guide id="8" pos="2948">
          <p15:clr>
            <a:srgbClr val="F26B43"/>
          </p15:clr>
        </p15:guide>
        <p15:guide id="9" pos="1995">
          <p15:clr>
            <a:srgbClr val="F26B43"/>
          </p15:clr>
        </p15:guide>
        <p15:guide id="10" pos="3742">
          <p15:clr>
            <a:srgbClr val="F26B43"/>
          </p15:clr>
        </p15:guide>
        <p15:guide id="11" pos="3878">
          <p15:clr>
            <a:srgbClr val="F26B43"/>
          </p15:clr>
        </p15:guide>
        <p15:guide id="12" pos="4694">
          <p15:clr>
            <a:srgbClr val="F26B43"/>
          </p15:clr>
        </p15:guide>
        <p15:guide id="13" pos="4830">
          <p15:clr>
            <a:srgbClr val="F26B43"/>
          </p15:clr>
        </p15:guide>
        <p15:guide id="14" pos="5760">
          <p15:clr>
            <a:srgbClr val="F26B43"/>
          </p15:clr>
        </p15:guide>
        <p15:guide id="15" pos="5624">
          <p15:clr>
            <a:srgbClr val="F26B43"/>
          </p15:clr>
        </p15:guide>
        <p15:guide id="16" orient="horz">
          <p15:clr>
            <a:srgbClr val="F26B43"/>
          </p15:clr>
        </p15:guide>
        <p15:guide id="17" orient="horz" pos="169">
          <p15:clr>
            <a:srgbClr val="F26B43"/>
          </p15:clr>
        </p15:guide>
        <p15:guide id="18" orient="horz" pos="2935">
          <p15:clr>
            <a:srgbClr val="F26B43"/>
          </p15:clr>
        </p15:guide>
        <p15:guide id="19" orient="horz" pos="2754">
          <p15:clr>
            <a:srgbClr val="F26B43"/>
          </p15:clr>
        </p15:guide>
        <p15:guide id="20" orient="horz" pos="59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https://www.has-sante.fr/jcms/c_953138/fr/annonce-d-un-dommage-associe-aux-soins"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BDE37E-96C5-A646-9490-F1D378616435}"/>
              </a:ext>
            </a:extLst>
          </p:cNvPr>
          <p:cNvSpPr>
            <a:spLocks noGrp="1"/>
          </p:cNvSpPr>
          <p:nvPr>
            <p:ph type="ctrTitle"/>
          </p:nvPr>
        </p:nvSpPr>
        <p:spPr>
          <a:xfrm>
            <a:off x="287862" y="1087974"/>
            <a:ext cx="11616267" cy="1766715"/>
          </a:xfrm>
        </p:spPr>
        <p:txBody>
          <a:bodyPr>
            <a:normAutofit/>
          </a:bodyPr>
          <a:lstStyle/>
          <a:p>
            <a:r>
              <a:rPr lang="fr-FR" sz="3600" cap="small" dirty="0">
                <a:latin typeface="Arial"/>
                <a:cs typeface="Arial"/>
              </a:rPr>
              <a:t>Analyse des EIAS</a:t>
            </a:r>
            <a:br>
              <a:rPr lang="fr-FR" sz="3200" cap="small" dirty="0"/>
            </a:br>
            <a:r>
              <a:rPr lang="fr-FR" sz="3200" i="1" dirty="0">
                <a:latin typeface="Arial"/>
                <a:cs typeface="Arial"/>
              </a:rPr>
              <a:t>en Réunion de Morbi-Mortalité (RMM)</a:t>
            </a:r>
          </a:p>
        </p:txBody>
      </p:sp>
      <p:sp>
        <p:nvSpPr>
          <p:cNvPr id="3" name="Sous-titre 2">
            <a:extLst>
              <a:ext uri="{FF2B5EF4-FFF2-40B4-BE49-F238E27FC236}">
                <a16:creationId xmlns:a16="http://schemas.microsoft.com/office/drawing/2014/main" id="{9930D439-322B-8545-937C-CB7A7DF9B096}"/>
              </a:ext>
            </a:extLst>
          </p:cNvPr>
          <p:cNvSpPr>
            <a:spLocks noGrp="1"/>
          </p:cNvSpPr>
          <p:nvPr>
            <p:ph type="subTitle" idx="1"/>
          </p:nvPr>
        </p:nvSpPr>
        <p:spPr>
          <a:xfrm>
            <a:off x="287863" y="3274937"/>
            <a:ext cx="11616267" cy="1766715"/>
          </a:xfrm>
        </p:spPr>
        <p:txBody>
          <a:bodyPr>
            <a:normAutofit/>
          </a:bodyPr>
          <a:lstStyle/>
          <a:p>
            <a:r>
              <a:rPr lang="fr-FR" sz="2000" dirty="0"/>
              <a:t>Support de présentation « Long » proposé en vue de </a:t>
            </a:r>
          </a:p>
          <a:p>
            <a:r>
              <a:rPr lang="fr-FR" sz="2000" b="1" dirty="0">
                <a:solidFill>
                  <a:srgbClr val="FF0000"/>
                </a:solidFill>
              </a:rPr>
              <a:t>médicaliser cette méthode d’évaluation des pratiques</a:t>
            </a:r>
          </a:p>
          <a:p>
            <a:endParaRPr lang="fr-FR" sz="500" dirty="0"/>
          </a:p>
          <a:p>
            <a:r>
              <a:rPr lang="fr-FR" sz="2000" dirty="0"/>
              <a:t>(</a:t>
            </a:r>
            <a:r>
              <a:rPr lang="fr-FR" sz="2000" i="1" dirty="0"/>
              <a:t>pour ceux qui ne sont pas familiers avec cette méthode</a:t>
            </a:r>
            <a:r>
              <a:rPr lang="fr-FR" sz="2000" dirty="0"/>
              <a:t>)</a:t>
            </a:r>
          </a:p>
        </p:txBody>
      </p:sp>
      <p:sp>
        <p:nvSpPr>
          <p:cNvPr id="5" name="Rectangle 4">
            <a:extLst>
              <a:ext uri="{FF2B5EF4-FFF2-40B4-BE49-F238E27FC236}">
                <a16:creationId xmlns:a16="http://schemas.microsoft.com/office/drawing/2014/main" id="{6F7CBEA3-A780-49B9-A541-12A83FF36A1B}"/>
              </a:ext>
            </a:extLst>
          </p:cNvPr>
          <p:cNvSpPr/>
          <p:nvPr/>
        </p:nvSpPr>
        <p:spPr>
          <a:xfrm rot="2309750">
            <a:off x="6664198" y="1106148"/>
            <a:ext cx="7006601" cy="1323439"/>
          </a:xfrm>
          <a:prstGeom prst="rect">
            <a:avLst/>
          </a:prstGeom>
          <a:noFill/>
          <a:ln>
            <a:solidFill>
              <a:schemeClr val="accent5">
                <a:lumMod val="60000"/>
                <a:lumOff val="40000"/>
              </a:schemeClr>
            </a:solidFill>
          </a:ln>
        </p:spPr>
        <p:txBody>
          <a:bodyPr wrap="square" lIns="91440" tIns="45720" rIns="91440" bIns="45720">
            <a:spAutoFit/>
          </a:bodyPr>
          <a:lstStyle/>
          <a:p>
            <a:pPr algn="ctr"/>
            <a:r>
              <a:rPr lang="fr-FR" sz="4000" b="1" cap="none" spc="0" dirty="0">
                <a:ln w="10160">
                  <a:solidFill>
                    <a:schemeClr val="accent5"/>
                  </a:solidFill>
                  <a:prstDash val="solid"/>
                </a:ln>
                <a:solidFill>
                  <a:srgbClr val="FFCCFF"/>
                </a:solidFill>
                <a:effectLst>
                  <a:outerShdw blurRad="38100" dist="22860" dir="5400000" algn="tl" rotWithShape="0">
                    <a:srgbClr val="000000">
                      <a:alpha val="30000"/>
                    </a:srgbClr>
                  </a:outerShdw>
                </a:effectLst>
              </a:rPr>
              <a:t>Version 2 soumise </a:t>
            </a:r>
          </a:p>
          <a:p>
            <a:pPr algn="ctr"/>
            <a:r>
              <a:rPr lang="fr-FR" sz="4000" b="1" cap="none" spc="0" dirty="0">
                <a:ln w="10160">
                  <a:solidFill>
                    <a:schemeClr val="accent5"/>
                  </a:solidFill>
                  <a:prstDash val="solid"/>
                </a:ln>
                <a:solidFill>
                  <a:srgbClr val="FFCCFF"/>
                </a:solidFill>
                <a:effectLst>
                  <a:outerShdw blurRad="38100" dist="22860" dir="5400000" algn="tl" rotWithShape="0">
                    <a:srgbClr val="000000">
                      <a:alpha val="30000"/>
                    </a:srgbClr>
                  </a:outerShdw>
                </a:effectLst>
              </a:rPr>
              <a:t>à relecture par le GT</a:t>
            </a:r>
          </a:p>
        </p:txBody>
      </p:sp>
    </p:spTree>
    <p:extLst>
      <p:ext uri="{BB962C8B-B14F-4D97-AF65-F5344CB8AC3E}">
        <p14:creationId xmlns:p14="http://schemas.microsoft.com/office/powerpoint/2010/main" val="3010951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96D783-D398-4229-898D-A4F2C34D2BC9}"/>
              </a:ext>
            </a:extLst>
          </p:cNvPr>
          <p:cNvSpPr>
            <a:spLocks noGrp="1"/>
          </p:cNvSpPr>
          <p:nvPr>
            <p:ph type="title"/>
          </p:nvPr>
        </p:nvSpPr>
        <p:spPr/>
        <p:txBody>
          <a:bodyPr>
            <a:normAutofit fontScale="90000"/>
          </a:bodyPr>
          <a:lstStyle/>
          <a:p>
            <a:r>
              <a:rPr lang="fr-FR" dirty="0"/>
              <a:t>Vademecum analyse d’un évènement indésirable associé aux soins (EIAS)</a:t>
            </a:r>
          </a:p>
        </p:txBody>
      </p:sp>
      <p:sp>
        <p:nvSpPr>
          <p:cNvPr id="3" name="Espace réservé du contenu 2">
            <a:extLst>
              <a:ext uri="{FF2B5EF4-FFF2-40B4-BE49-F238E27FC236}">
                <a16:creationId xmlns:a16="http://schemas.microsoft.com/office/drawing/2014/main" id="{F97FF778-1441-4EB0-A329-B0FBE249D9A8}"/>
              </a:ext>
            </a:extLst>
          </p:cNvPr>
          <p:cNvSpPr>
            <a:spLocks noGrp="1"/>
          </p:cNvSpPr>
          <p:nvPr>
            <p:ph idx="1"/>
          </p:nvPr>
        </p:nvSpPr>
        <p:spPr>
          <a:xfrm>
            <a:off x="287868" y="1384663"/>
            <a:ext cx="11616265" cy="4545874"/>
          </a:xfrm>
        </p:spPr>
        <p:txBody>
          <a:bodyPr vert="horz" lIns="0" tIns="0" rIns="0" bIns="0" rtlCol="0" anchor="t">
            <a:normAutofit lnSpcReduction="10000"/>
          </a:bodyPr>
          <a:lstStyle/>
          <a:p>
            <a:pPr marL="342900" indent="-342900" algn="just">
              <a:buFont typeface="Wingdings" panose="05000000000000000000" pitchFamily="2" charset="2"/>
              <a:buChar char="Ø"/>
            </a:pPr>
            <a:r>
              <a:rPr lang="fr-FR" sz="2000" b="0" i="0" dirty="0">
                <a:solidFill>
                  <a:schemeClr val="tx1"/>
                </a:solidFill>
                <a:effectLst/>
                <a:latin typeface="+mn-lt"/>
                <a:cs typeface="Arial"/>
              </a:rPr>
              <a:t>Cette démarche de </a:t>
            </a:r>
            <a:r>
              <a:rPr lang="fr-FR" sz="2000" b="1" i="0" dirty="0">
                <a:solidFill>
                  <a:schemeClr val="tx1"/>
                </a:solidFill>
                <a:effectLst/>
                <a:latin typeface="+mn-lt"/>
                <a:cs typeface="Arial"/>
              </a:rPr>
              <a:t>retour d'expérience </a:t>
            </a:r>
            <a:r>
              <a:rPr lang="fr-FR" sz="2000" b="0" i="0" dirty="0">
                <a:solidFill>
                  <a:schemeClr val="tx1"/>
                </a:solidFill>
                <a:effectLst/>
                <a:latin typeface="+mn-lt"/>
                <a:cs typeface="Arial"/>
              </a:rPr>
              <a:t>(aussi qualifiée d’apprentissage par l’erreur), nécessairement collective, réunit tous les professionnels concernés par l'événement ou </a:t>
            </a:r>
            <a:r>
              <a:rPr lang="fr-FR" sz="2100" dirty="0">
                <a:solidFill>
                  <a:schemeClr val="tx1"/>
                </a:solidFill>
                <a:latin typeface="+mn-lt"/>
                <a:cs typeface="Arial"/>
              </a:rPr>
              <a:t>sa</a:t>
            </a:r>
            <a:r>
              <a:rPr lang="fr-FR" sz="2000" b="0" i="0" dirty="0">
                <a:solidFill>
                  <a:schemeClr val="tx1"/>
                </a:solidFill>
                <a:effectLst/>
                <a:latin typeface="+mn-lt"/>
                <a:cs typeface="Arial"/>
              </a:rPr>
              <a:t> prise en charge, avec le soutien méthodologique adéquat</a:t>
            </a:r>
            <a:r>
              <a:rPr lang="fr-FR" sz="2000" dirty="0">
                <a:solidFill>
                  <a:schemeClr val="tx1"/>
                </a:solidFill>
                <a:latin typeface="+mn-lt"/>
                <a:cs typeface="Arial"/>
              </a:rPr>
              <a:t>, </a:t>
            </a:r>
            <a:r>
              <a:rPr lang="fr-FR" sz="2000" b="0" i="0" dirty="0">
                <a:solidFill>
                  <a:schemeClr val="tx1"/>
                </a:solidFill>
                <a:effectLst/>
                <a:latin typeface="+mn-lt"/>
                <a:cs typeface="Arial"/>
              </a:rPr>
              <a:t>dans un climat de </a:t>
            </a:r>
            <a:r>
              <a:rPr lang="fr-FR" sz="2000" b="1" i="0" dirty="0">
                <a:solidFill>
                  <a:schemeClr val="tx1"/>
                </a:solidFill>
                <a:effectLst/>
                <a:latin typeface="+mn-lt"/>
                <a:cs typeface="Arial"/>
              </a:rPr>
              <a:t>bienveillance </a:t>
            </a:r>
            <a:r>
              <a:rPr lang="fr-FR" sz="2000" b="1" dirty="0">
                <a:solidFill>
                  <a:schemeClr val="tx1"/>
                </a:solidFill>
                <a:latin typeface="+mn-lt"/>
                <a:cs typeface="Arial"/>
              </a:rPr>
              <a:t>indispensable</a:t>
            </a:r>
            <a:r>
              <a:rPr lang="fr-FR" sz="2000" b="1" i="0" dirty="0">
                <a:solidFill>
                  <a:schemeClr val="tx1"/>
                </a:solidFill>
                <a:effectLst/>
                <a:latin typeface="+mn-lt"/>
                <a:cs typeface="Arial"/>
              </a:rPr>
              <a:t> </a:t>
            </a:r>
            <a:r>
              <a:rPr lang="fr-FR" sz="2000" b="0" i="0" dirty="0">
                <a:solidFill>
                  <a:schemeClr val="tx1"/>
                </a:solidFill>
                <a:effectLst/>
                <a:latin typeface="+mn-lt"/>
                <a:cs typeface="Arial"/>
              </a:rPr>
              <a:t>.</a:t>
            </a:r>
            <a:r>
              <a:rPr lang="fr-FR" sz="2000" dirty="0">
                <a:solidFill>
                  <a:schemeClr val="tx1"/>
                </a:solidFill>
                <a:latin typeface="+mn-lt"/>
                <a:cs typeface="Arial"/>
              </a:rPr>
              <a:t> </a:t>
            </a:r>
            <a:endParaRPr lang="fr-FR" sz="2000" b="0" i="0" dirty="0">
              <a:solidFill>
                <a:schemeClr val="tx1"/>
              </a:solidFill>
              <a:effectLst/>
              <a:latin typeface="+mn-lt"/>
            </a:endParaRPr>
          </a:p>
          <a:p>
            <a:pPr marL="342900" indent="-342900" algn="just">
              <a:spcBef>
                <a:spcPts val="1200"/>
              </a:spcBef>
              <a:buFont typeface="Wingdings" panose="05000000000000000000" pitchFamily="2" charset="2"/>
              <a:buChar char="Ø"/>
            </a:pPr>
            <a:r>
              <a:rPr lang="fr-FR" sz="2000" b="0" i="0" dirty="0">
                <a:solidFill>
                  <a:schemeClr val="tx1"/>
                </a:solidFill>
                <a:effectLst/>
                <a:latin typeface="+mn-lt"/>
              </a:rPr>
              <a:t>Elle vise :</a:t>
            </a:r>
          </a:p>
          <a:p>
            <a:pPr marL="708025" lvl="1" indent="-342900" algn="just">
              <a:spcBef>
                <a:spcPts val="0"/>
              </a:spcBef>
              <a:buFont typeface="Arial" panose="020B0604020202020204" pitchFamily="34" charset="0"/>
              <a:buChar char="•"/>
            </a:pPr>
            <a:r>
              <a:rPr lang="fr-FR" sz="2000" b="0" i="0" dirty="0">
                <a:solidFill>
                  <a:schemeClr val="tx1"/>
                </a:solidFill>
                <a:effectLst/>
                <a:latin typeface="+mn-lt"/>
              </a:rPr>
              <a:t>à l'analyse des </a:t>
            </a:r>
            <a:r>
              <a:rPr lang="fr-FR" sz="2000" b="1" i="0" dirty="0">
                <a:solidFill>
                  <a:schemeClr val="tx1"/>
                </a:solidFill>
                <a:effectLst/>
                <a:latin typeface="+mn-lt"/>
              </a:rPr>
              <a:t>causes immédiates et profondes </a:t>
            </a:r>
            <a:r>
              <a:rPr lang="fr-FR" sz="2000" b="0" i="0" dirty="0">
                <a:solidFill>
                  <a:schemeClr val="tx1"/>
                </a:solidFill>
                <a:effectLst/>
                <a:latin typeface="+mn-lt"/>
              </a:rPr>
              <a:t>ayant conduit à l'accident, </a:t>
            </a:r>
          </a:p>
          <a:p>
            <a:pPr marL="708025" lvl="1" indent="-342900" algn="just">
              <a:spcBef>
                <a:spcPts val="0"/>
              </a:spcBef>
              <a:buFont typeface="Arial" panose="020B0604020202020204" pitchFamily="34" charset="0"/>
              <a:buChar char="•"/>
            </a:pPr>
            <a:r>
              <a:rPr lang="fr-FR" sz="2000" b="0" i="0" dirty="0">
                <a:solidFill>
                  <a:schemeClr val="tx1"/>
                </a:solidFill>
                <a:effectLst/>
                <a:latin typeface="+mn-lt"/>
                <a:cs typeface="Arial"/>
              </a:rPr>
              <a:t>au repérage </a:t>
            </a:r>
            <a:r>
              <a:rPr lang="fr-FR" sz="2000" i="0" dirty="0">
                <a:solidFill>
                  <a:schemeClr val="tx1"/>
                </a:solidFill>
                <a:effectLst/>
                <a:latin typeface="+mn-lt"/>
                <a:cs typeface="Arial"/>
              </a:rPr>
              <a:t>des</a:t>
            </a:r>
            <a:r>
              <a:rPr lang="fr-FR" sz="2000" b="1" i="0" dirty="0">
                <a:solidFill>
                  <a:schemeClr val="tx1"/>
                </a:solidFill>
                <a:effectLst/>
                <a:latin typeface="+mn-lt"/>
                <a:cs typeface="Arial"/>
              </a:rPr>
              <a:t> barrières de sécurité </a:t>
            </a:r>
            <a:r>
              <a:rPr lang="fr-FR" sz="2000" i="0" dirty="0">
                <a:solidFill>
                  <a:schemeClr val="tx1"/>
                </a:solidFill>
                <a:effectLst/>
                <a:latin typeface="+mn-lt"/>
                <a:cs typeface="Arial"/>
              </a:rPr>
              <a:t>(barrières de prévention, de récupération de l’événement en cours, d'atténuation de ses effets)</a:t>
            </a:r>
            <a:r>
              <a:rPr lang="fr-FR" sz="2000" b="1" dirty="0">
                <a:solidFill>
                  <a:schemeClr val="tx1"/>
                </a:solidFill>
                <a:latin typeface="+mn-lt"/>
                <a:cs typeface="Arial"/>
              </a:rPr>
              <a:t> </a:t>
            </a:r>
            <a:r>
              <a:rPr lang="fr-FR" sz="2100" dirty="0">
                <a:solidFill>
                  <a:schemeClr val="tx1"/>
                </a:solidFill>
                <a:latin typeface="+mn-lt"/>
                <a:cs typeface="Arial"/>
              </a:rPr>
              <a:t>qui ont été efficaces et aussi celles</a:t>
            </a:r>
            <a:r>
              <a:rPr lang="fr-FR" sz="2000" b="1" dirty="0">
                <a:solidFill>
                  <a:schemeClr val="tx1"/>
                </a:solidFill>
                <a:latin typeface="+mn-lt"/>
                <a:cs typeface="Arial"/>
              </a:rPr>
              <a:t> </a:t>
            </a:r>
            <a:r>
              <a:rPr lang="fr-FR" sz="2000" dirty="0">
                <a:solidFill>
                  <a:schemeClr val="tx1"/>
                </a:solidFill>
                <a:latin typeface="+mn-lt"/>
                <a:cs typeface="Arial"/>
              </a:rPr>
              <a:t>qui</a:t>
            </a:r>
            <a:r>
              <a:rPr lang="fr-FR" sz="2000" b="0" i="0" dirty="0">
                <a:solidFill>
                  <a:schemeClr val="tx1"/>
                </a:solidFill>
                <a:effectLst/>
                <a:latin typeface="+mn-lt"/>
                <a:cs typeface="Arial"/>
              </a:rPr>
              <a:t> ont cédé ou qui étaient manquantes.</a:t>
            </a:r>
          </a:p>
          <a:p>
            <a:pPr marL="342900" indent="-342900" algn="just">
              <a:buFont typeface="Wingdings" panose="05000000000000000000" pitchFamily="2" charset="2"/>
              <a:buChar char="Ø"/>
            </a:pPr>
            <a:r>
              <a:rPr lang="fr-FR" sz="2000" b="0" i="0" dirty="0">
                <a:solidFill>
                  <a:schemeClr val="tx1"/>
                </a:solidFill>
                <a:effectLst/>
                <a:latin typeface="+mn-lt"/>
              </a:rPr>
              <a:t>Elle associe </a:t>
            </a:r>
            <a:r>
              <a:rPr lang="fr-FR" sz="2000" b="0" i="1" u="sng" dirty="0">
                <a:solidFill>
                  <a:schemeClr val="tx1"/>
                </a:solidFill>
                <a:effectLst/>
                <a:latin typeface="+mn-lt"/>
              </a:rPr>
              <a:t>si besoin</a:t>
            </a:r>
            <a:r>
              <a:rPr lang="fr-FR" sz="2000" b="0" i="0" dirty="0">
                <a:solidFill>
                  <a:schemeClr val="tx1"/>
                </a:solidFill>
                <a:effectLst/>
                <a:latin typeface="+mn-lt"/>
              </a:rPr>
              <a:t>, la détermination du </a:t>
            </a:r>
            <a:r>
              <a:rPr lang="fr-FR" sz="2000" b="1" i="0" dirty="0">
                <a:solidFill>
                  <a:schemeClr val="tx1"/>
                </a:solidFill>
                <a:effectLst/>
                <a:latin typeface="+mn-lt"/>
              </a:rPr>
              <a:t>plan d'action </a:t>
            </a:r>
            <a:r>
              <a:rPr lang="fr-FR" sz="2000" b="0" i="0" dirty="0">
                <a:solidFill>
                  <a:schemeClr val="tx1"/>
                </a:solidFill>
                <a:effectLst/>
                <a:latin typeface="+mn-lt"/>
              </a:rPr>
              <a:t>destiné à prévenir la reproduction, mais aussi à favoriser la détection et la récupération à temps d'un événement de même nature - ces actions correctives étant, le cas échéant, suivies et évaluées.</a:t>
            </a:r>
          </a:p>
          <a:p>
            <a:pPr marL="342900" indent="-342900" algn="just">
              <a:buFont typeface="Wingdings" panose="05000000000000000000" pitchFamily="2" charset="2"/>
              <a:buChar char="Ø"/>
            </a:pPr>
            <a:r>
              <a:rPr lang="fr-FR" sz="2000" dirty="0">
                <a:solidFill>
                  <a:schemeClr val="tx1"/>
                </a:solidFill>
                <a:latin typeface="+mn-lt"/>
              </a:rPr>
              <a:t>Elle doit assurer </a:t>
            </a:r>
            <a:r>
              <a:rPr lang="fr-FR" sz="2000" b="1" dirty="0">
                <a:solidFill>
                  <a:schemeClr val="tx1"/>
                </a:solidFill>
                <a:latin typeface="+mn-lt"/>
              </a:rPr>
              <a:t>l</a:t>
            </a:r>
            <a:r>
              <a:rPr lang="fr-FR" sz="2000" b="1" i="0" dirty="0">
                <a:solidFill>
                  <a:schemeClr val="tx1"/>
                </a:solidFill>
                <a:effectLst/>
                <a:latin typeface="+mn-lt"/>
              </a:rPr>
              <a:t>a diffusion et le partage d'informations </a:t>
            </a:r>
            <a:r>
              <a:rPr lang="fr-FR" sz="2000" b="0" i="0" dirty="0">
                <a:solidFill>
                  <a:schemeClr val="tx1"/>
                </a:solidFill>
                <a:effectLst/>
                <a:latin typeface="+mn-lt"/>
              </a:rPr>
              <a:t>aux professionnels concernés, des enseignements et recommandations tirés de cet événement, en vue de renforcer </a:t>
            </a:r>
            <a:r>
              <a:rPr lang="fr-FR" sz="2000" b="1" dirty="0">
                <a:solidFill>
                  <a:schemeClr val="tx1"/>
                </a:solidFill>
                <a:latin typeface="+mn-lt"/>
              </a:rPr>
              <a:t>la solidité du processus de soins concerné</a:t>
            </a:r>
            <a:r>
              <a:rPr lang="fr-FR" sz="2000" dirty="0">
                <a:solidFill>
                  <a:schemeClr val="tx1"/>
                </a:solidFill>
                <a:latin typeface="+mn-lt"/>
              </a:rPr>
              <a:t> et la </a:t>
            </a:r>
            <a:r>
              <a:rPr lang="fr-FR" sz="2000" b="1" dirty="0">
                <a:solidFill>
                  <a:schemeClr val="tx1"/>
                </a:solidFill>
                <a:latin typeface="+mn-lt"/>
              </a:rPr>
              <a:t>résilience des équipes</a:t>
            </a:r>
            <a:r>
              <a:rPr lang="fr-FR" sz="2000" dirty="0">
                <a:solidFill>
                  <a:schemeClr val="tx1"/>
                </a:solidFill>
                <a:latin typeface="+mn-lt"/>
              </a:rPr>
              <a:t>.</a:t>
            </a:r>
            <a:endParaRPr lang="fr-FR" sz="2000" b="0" i="0" dirty="0">
              <a:solidFill>
                <a:schemeClr val="tx1"/>
              </a:solidFill>
              <a:effectLst/>
              <a:latin typeface="+mn-lt"/>
            </a:endParaRPr>
          </a:p>
          <a:p>
            <a:pPr marL="342900" indent="-342900">
              <a:buFont typeface="Wingdings" panose="05000000000000000000" pitchFamily="2" charset="2"/>
              <a:buChar char="Ø"/>
            </a:pPr>
            <a:endParaRPr lang="fr-FR" dirty="0"/>
          </a:p>
        </p:txBody>
      </p:sp>
      <p:sp>
        <p:nvSpPr>
          <p:cNvPr id="4" name="Espace réservé du pied de page 3">
            <a:extLst>
              <a:ext uri="{FF2B5EF4-FFF2-40B4-BE49-F238E27FC236}">
                <a16:creationId xmlns:a16="http://schemas.microsoft.com/office/drawing/2014/main" id="{7FB3EDE2-B34D-4465-92E5-1E0D6886348A}"/>
              </a:ext>
            </a:extLst>
          </p:cNvPr>
          <p:cNvSpPr>
            <a:spLocks noGrp="1"/>
          </p:cNvSpPr>
          <p:nvPr>
            <p:ph type="ftr" sz="quarter" idx="3"/>
          </p:nvPr>
        </p:nvSpPr>
        <p:spPr/>
        <p:txBody>
          <a:bodyPr/>
          <a:lstStyle/>
          <a:p>
            <a:r>
              <a:rPr lang="fr-FR"/>
              <a:t>HAS - </a:t>
            </a:r>
            <a:r>
              <a:rPr lang="fr-FR" err="1"/>
              <a:t>EvOQSS</a:t>
            </a:r>
            <a:r>
              <a:rPr lang="fr-FR"/>
              <a:t> - CRIS</a:t>
            </a:r>
          </a:p>
        </p:txBody>
      </p:sp>
      <p:sp>
        <p:nvSpPr>
          <p:cNvPr id="5" name="Espace réservé du numéro de diapositive 4">
            <a:extLst>
              <a:ext uri="{FF2B5EF4-FFF2-40B4-BE49-F238E27FC236}">
                <a16:creationId xmlns:a16="http://schemas.microsoft.com/office/drawing/2014/main" id="{AE46CADD-B602-49A4-BC9E-FFDE7B370B23}"/>
              </a:ext>
            </a:extLst>
          </p:cNvPr>
          <p:cNvSpPr>
            <a:spLocks noGrp="1"/>
          </p:cNvSpPr>
          <p:nvPr>
            <p:ph type="sldNum" sz="quarter" idx="4"/>
          </p:nvPr>
        </p:nvSpPr>
        <p:spPr/>
        <p:txBody>
          <a:bodyPr/>
          <a:lstStyle/>
          <a:p>
            <a:fld id="{FB69DBF6-8875-4B8E-B529-6EFEC80547D2}" type="slidenum">
              <a:rPr lang="fr-FR" smtClean="0"/>
              <a:t>2</a:t>
            </a:fld>
            <a:endParaRPr lang="fr-FR"/>
          </a:p>
        </p:txBody>
      </p:sp>
    </p:spTree>
    <p:extLst>
      <p:ext uri="{BB962C8B-B14F-4D97-AF65-F5344CB8AC3E}">
        <p14:creationId xmlns:p14="http://schemas.microsoft.com/office/powerpoint/2010/main" val="3850421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8F086-AFB1-41C4-9A52-D33B38A45F62}"/>
              </a:ext>
            </a:extLst>
          </p:cNvPr>
          <p:cNvSpPr>
            <a:spLocks noGrp="1"/>
          </p:cNvSpPr>
          <p:nvPr>
            <p:ph type="title"/>
          </p:nvPr>
        </p:nvSpPr>
        <p:spPr/>
        <p:txBody>
          <a:bodyPr>
            <a:normAutofit fontScale="90000"/>
          </a:bodyPr>
          <a:lstStyle/>
          <a:p>
            <a:r>
              <a:rPr lang="fr-FR" dirty="0"/>
              <a:t>Evénements porteurs de risques (EPR)</a:t>
            </a:r>
            <a:br>
              <a:rPr lang="fr-FR" dirty="0"/>
            </a:br>
            <a:r>
              <a:rPr lang="fr-FR" sz="2800" b="0" dirty="0"/>
              <a:t>Il peut être aussi très instructif d’analyser des EPR en RMM </a:t>
            </a:r>
          </a:p>
        </p:txBody>
      </p:sp>
      <p:sp>
        <p:nvSpPr>
          <p:cNvPr id="3" name="Espace réservé du pied de page 2">
            <a:extLst>
              <a:ext uri="{FF2B5EF4-FFF2-40B4-BE49-F238E27FC236}">
                <a16:creationId xmlns:a16="http://schemas.microsoft.com/office/drawing/2014/main" id="{81747646-E758-4652-B587-EF1F66A4C99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662CF654-07DE-4C7B-84A2-970AB57B7255}"/>
              </a:ext>
            </a:extLst>
          </p:cNvPr>
          <p:cNvSpPr>
            <a:spLocks noGrp="1"/>
          </p:cNvSpPr>
          <p:nvPr>
            <p:ph type="sldNum" sz="quarter" idx="4"/>
          </p:nvPr>
        </p:nvSpPr>
        <p:spPr/>
        <p:txBody>
          <a:bodyPr/>
          <a:lstStyle/>
          <a:p>
            <a:fld id="{FB69DBF6-8875-4B8E-B529-6EFEC80547D2}" type="slidenum">
              <a:rPr lang="fr-FR" smtClean="0"/>
              <a:t>3</a:t>
            </a:fld>
            <a:endParaRPr lang="fr-FR"/>
          </a:p>
        </p:txBody>
      </p:sp>
      <p:sp>
        <p:nvSpPr>
          <p:cNvPr id="5" name="Espace réservé du contenu 4">
            <a:extLst>
              <a:ext uri="{FF2B5EF4-FFF2-40B4-BE49-F238E27FC236}">
                <a16:creationId xmlns:a16="http://schemas.microsoft.com/office/drawing/2014/main" id="{076E7320-203E-4AE6-837E-F9F4D222DEF4}"/>
              </a:ext>
            </a:extLst>
          </p:cNvPr>
          <p:cNvSpPr>
            <a:spLocks noGrp="1"/>
          </p:cNvSpPr>
          <p:nvPr>
            <p:ph idx="1"/>
          </p:nvPr>
        </p:nvSpPr>
        <p:spPr>
          <a:xfrm>
            <a:off x="287868" y="1443038"/>
            <a:ext cx="11616265" cy="4386261"/>
          </a:xfrm>
        </p:spPr>
        <p:txBody>
          <a:bodyPr>
            <a:normAutofit/>
          </a:bodyPr>
          <a:lstStyle/>
          <a:p>
            <a:pPr marL="0" indent="0" algn="just">
              <a:buNone/>
            </a:pPr>
            <a:r>
              <a:rPr lang="fr-FR">
                <a:solidFill>
                  <a:schemeClr val="tx1"/>
                </a:solidFill>
              </a:rPr>
              <a:t>Souvent les évènements qui se produisent ont peu ou pas de conséquences pour les patients, car ils ont été stoppés avant de devenir des évènements indésirables graves (EIG). Ces évènements porteurs de risques ou presqu’accidents ont été récupérés à leur origine, par les équipes de soins, les patients, le matériel, etc. </a:t>
            </a:r>
          </a:p>
          <a:p>
            <a:pPr marL="0" indent="0" algn="just">
              <a:buNone/>
            </a:pPr>
            <a:r>
              <a:rPr lang="fr-FR">
                <a:solidFill>
                  <a:schemeClr val="tx1"/>
                </a:solidFill>
              </a:rPr>
              <a:t>Ces précurseurs d’EIG sont très fréquents mais souvent négligés du fait de leur faible gravité. Considérés comme des dysfonctionnements, ils imprègnent la vie quotidienne des soignants, qui finissent par les ignorer ou les corrigent inconsciemment par réflexe professionnel (et aux barrières mises en place) ou par banalisation du risque associé. </a:t>
            </a:r>
          </a:p>
          <a:p>
            <a:pPr marL="0" indent="0" algn="just">
              <a:buNone/>
            </a:pPr>
            <a:r>
              <a:rPr lang="fr-FR">
                <a:solidFill>
                  <a:schemeClr val="tx1"/>
                </a:solidFill>
              </a:rPr>
              <a:t>Il faut une culture de sécurité avancée pour comprendre l’intérêt paradoxal de ces évènements où, comme le disent certains, « il ne s’est rien passé ! », autrement dit pour appréhender comment les choses se passent bien </a:t>
            </a:r>
            <a:r>
              <a:rPr lang="fr-FR" i="1">
                <a:solidFill>
                  <a:schemeClr val="tx1"/>
                </a:solidFill>
              </a:rPr>
              <a:t>in fine</a:t>
            </a:r>
            <a:r>
              <a:rPr lang="fr-FR">
                <a:solidFill>
                  <a:schemeClr val="tx1"/>
                </a:solidFill>
              </a:rPr>
              <a:t>.</a:t>
            </a:r>
          </a:p>
          <a:p>
            <a:endParaRPr lang="fr-FR"/>
          </a:p>
        </p:txBody>
      </p:sp>
    </p:spTree>
    <p:extLst>
      <p:ext uri="{BB962C8B-B14F-4D97-AF65-F5344CB8AC3E}">
        <p14:creationId xmlns:p14="http://schemas.microsoft.com/office/powerpoint/2010/main" val="2458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AD36B5-E069-48AF-A784-4DCC5440FC07}"/>
              </a:ext>
            </a:extLst>
          </p:cNvPr>
          <p:cNvSpPr>
            <a:spLocks noGrp="1"/>
          </p:cNvSpPr>
          <p:nvPr>
            <p:ph type="title"/>
          </p:nvPr>
        </p:nvSpPr>
        <p:spPr/>
        <p:txBody>
          <a:bodyPr/>
          <a:lstStyle/>
          <a:p>
            <a:r>
              <a:rPr lang="fr-FR">
                <a:latin typeface="Arial"/>
                <a:cs typeface="Arial"/>
              </a:rPr>
              <a:t>RMM du </a:t>
            </a:r>
            <a:r>
              <a:rPr lang="fr-FR" sz="2400" b="0">
                <a:latin typeface="Arial"/>
                <a:cs typeface="Arial"/>
              </a:rPr>
              <a:t>JJ/MM/AAAA</a:t>
            </a:r>
            <a:endParaRPr lang="fr-FR" b="0"/>
          </a:p>
        </p:txBody>
      </p:sp>
      <p:sp>
        <p:nvSpPr>
          <p:cNvPr id="3" name="Espace réservé du pied de page 2">
            <a:extLst>
              <a:ext uri="{FF2B5EF4-FFF2-40B4-BE49-F238E27FC236}">
                <a16:creationId xmlns:a16="http://schemas.microsoft.com/office/drawing/2014/main" id="{F5177EC4-3A07-41FD-A829-0AF5A7A76F4D}"/>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843394E4-78A1-47F0-956F-3B605887BF66}"/>
              </a:ext>
            </a:extLst>
          </p:cNvPr>
          <p:cNvSpPr>
            <a:spLocks noGrp="1"/>
          </p:cNvSpPr>
          <p:nvPr>
            <p:ph type="sldNum" sz="quarter" idx="4"/>
          </p:nvPr>
        </p:nvSpPr>
        <p:spPr/>
        <p:txBody>
          <a:bodyPr/>
          <a:lstStyle/>
          <a:p>
            <a:fld id="{FB69DBF6-8875-4B8E-B529-6EFEC80547D2}" type="slidenum">
              <a:rPr lang="fr-FR" smtClean="0"/>
              <a:t>4</a:t>
            </a:fld>
            <a:endParaRPr lang="fr-FR"/>
          </a:p>
        </p:txBody>
      </p:sp>
      <p:sp>
        <p:nvSpPr>
          <p:cNvPr id="5" name="Espace réservé du contenu 4">
            <a:extLst>
              <a:ext uri="{FF2B5EF4-FFF2-40B4-BE49-F238E27FC236}">
                <a16:creationId xmlns:a16="http://schemas.microsoft.com/office/drawing/2014/main" id="{3BDABE58-83A4-475A-839B-0C257C887C80}"/>
              </a:ext>
            </a:extLst>
          </p:cNvPr>
          <p:cNvSpPr>
            <a:spLocks noGrp="1"/>
          </p:cNvSpPr>
          <p:nvPr>
            <p:ph idx="1"/>
          </p:nvPr>
        </p:nvSpPr>
        <p:spPr>
          <a:xfrm>
            <a:off x="314061" y="1332050"/>
            <a:ext cx="11616265" cy="4880367"/>
          </a:xfrm>
        </p:spPr>
        <p:txBody>
          <a:bodyPr>
            <a:normAutofit fontScale="85000" lnSpcReduction="20000"/>
          </a:bodyPr>
          <a:lstStyle/>
          <a:p>
            <a:pPr marL="342900" indent="-342900" algn="l">
              <a:buFont typeface="Wingdings" panose="05000000000000000000" pitchFamily="2" charset="2"/>
              <a:buChar char="Ø"/>
            </a:pPr>
            <a:r>
              <a:rPr lang="fr-FR" sz="2200" b="1" dirty="0">
                <a:solidFill>
                  <a:schemeClr val="tx1"/>
                </a:solidFill>
                <a:latin typeface="+mn-lt"/>
              </a:rPr>
              <a:t>Anonymisation des données </a:t>
            </a:r>
            <a:r>
              <a:rPr lang="fr-FR" sz="2200" dirty="0">
                <a:solidFill>
                  <a:schemeClr val="tx1"/>
                </a:solidFill>
                <a:latin typeface="+mn-lt"/>
                <a:sym typeface="Wingdings" panose="05000000000000000000" pitchFamily="2" charset="2"/>
              </a:rPr>
              <a:t>: p</a:t>
            </a:r>
            <a:r>
              <a:rPr lang="fr-FR" sz="2200" dirty="0">
                <a:solidFill>
                  <a:schemeClr val="tx1"/>
                </a:solidFill>
                <a:latin typeface="+mn-lt"/>
              </a:rPr>
              <a:t>as de réidentification possible</a:t>
            </a:r>
          </a:p>
          <a:p>
            <a:pPr marL="450850" indent="-228600" algn="l">
              <a:buFont typeface="Arial" panose="020B0604020202020204" pitchFamily="34" charset="0"/>
              <a:buChar char="•"/>
            </a:pPr>
            <a:r>
              <a:rPr lang="fr-FR" sz="2200" dirty="0">
                <a:solidFill>
                  <a:schemeClr val="tx1"/>
                </a:solidFill>
                <a:latin typeface="+mn-lt"/>
              </a:rPr>
              <a:t>Pas de nom de professionnels (préciser médecin 1, 2 ou autres)</a:t>
            </a:r>
          </a:p>
          <a:p>
            <a:pPr marL="450850" indent="-228600" algn="l">
              <a:buFont typeface="Arial" panose="020B0604020202020204" pitchFamily="34" charset="0"/>
              <a:buChar char="•"/>
            </a:pPr>
            <a:r>
              <a:rPr lang="fr-FR" sz="2200" dirty="0">
                <a:solidFill>
                  <a:schemeClr val="tx1"/>
                </a:solidFill>
                <a:latin typeface="+mn-lt"/>
              </a:rPr>
              <a:t>Pas de nom de patient (dire patient 1… si plusieurs), pas de DDN (âge)</a:t>
            </a:r>
          </a:p>
          <a:p>
            <a:pPr marL="450850" indent="-228600" algn="l">
              <a:buFont typeface="Arial" panose="020B0604020202020204" pitchFamily="34" charset="0"/>
              <a:buChar char="•"/>
            </a:pPr>
            <a:r>
              <a:rPr lang="fr-FR" sz="2200" dirty="0">
                <a:solidFill>
                  <a:schemeClr val="tx1"/>
                </a:solidFill>
                <a:latin typeface="+mn-lt"/>
              </a:rPr>
              <a:t>Pas de dates : mettre J1, J2, J3… (ainsi que les heures)</a:t>
            </a:r>
            <a:br>
              <a:rPr lang="fr-FR" sz="2200" dirty="0">
                <a:solidFill>
                  <a:schemeClr val="tx1"/>
                </a:solidFill>
                <a:latin typeface="+mn-lt"/>
              </a:rPr>
            </a:br>
            <a:endParaRPr lang="fr-FR" sz="2200" dirty="0">
              <a:solidFill>
                <a:schemeClr val="tx1"/>
              </a:solidFill>
              <a:latin typeface="+mn-lt"/>
            </a:endParaRPr>
          </a:p>
          <a:p>
            <a:pPr marL="342900" indent="-342900" algn="l">
              <a:buFont typeface="Wingdings" panose="05000000000000000000" pitchFamily="2" charset="2"/>
              <a:buChar char="Ø"/>
            </a:pPr>
            <a:r>
              <a:rPr lang="fr-FR" sz="2200" b="1" dirty="0">
                <a:solidFill>
                  <a:schemeClr val="tx1"/>
                </a:solidFill>
                <a:latin typeface="+mn-lt"/>
              </a:rPr>
              <a:t>Pas d’archivage </a:t>
            </a:r>
            <a:r>
              <a:rPr lang="fr-FR" sz="2200" dirty="0">
                <a:solidFill>
                  <a:schemeClr val="tx1"/>
                </a:solidFill>
                <a:latin typeface="+mn-lt"/>
              </a:rPr>
              <a:t>de ce support de présentation</a:t>
            </a:r>
          </a:p>
          <a:p>
            <a:pPr marL="450850" indent="-228600" algn="l">
              <a:buFont typeface="Arial" panose="020B0604020202020204" pitchFamily="34" charset="0"/>
              <a:buChar char="•"/>
            </a:pPr>
            <a:r>
              <a:rPr lang="fr-FR" sz="2200" dirty="0">
                <a:solidFill>
                  <a:schemeClr val="tx1"/>
                </a:solidFill>
                <a:latin typeface="+mn-lt"/>
              </a:rPr>
              <a:t>Ce support de travail vise à optimiser la description et l’analyse d’un EIAS et s’inscrit dans la démarche qualité de l’équipe</a:t>
            </a:r>
          </a:p>
          <a:p>
            <a:pPr marL="450850" indent="-228600" algn="l">
              <a:buFont typeface="Arial" panose="020B0604020202020204" pitchFamily="34" charset="0"/>
              <a:buChar char="•"/>
            </a:pPr>
            <a:r>
              <a:rPr lang="fr-FR" sz="2200" dirty="0">
                <a:solidFill>
                  <a:schemeClr val="tx1"/>
                </a:solidFill>
                <a:latin typeface="+mn-lt"/>
              </a:rPr>
              <a:t>Il peut être utilisé pour établir un compte-rendu de RMM synthétique et opérationnel, mais n’a pas vocation à être archivé ni dans le dossier patient, ni dans un quelconque service administratif ou clinique de l’établissement</a:t>
            </a:r>
          </a:p>
          <a:p>
            <a:pPr marL="450850" indent="-228600" algn="l">
              <a:buFont typeface="Arial" panose="020B0604020202020204" pitchFamily="34" charset="0"/>
              <a:buChar char="•"/>
            </a:pPr>
            <a:endParaRPr lang="fr-FR" sz="2200" dirty="0">
              <a:solidFill>
                <a:schemeClr val="tx1"/>
              </a:solidFill>
              <a:latin typeface="+mn-lt"/>
            </a:endParaRPr>
          </a:p>
          <a:p>
            <a:pPr algn="ctr">
              <a:lnSpc>
                <a:spcPct val="120000"/>
              </a:lnSpc>
              <a:spcBef>
                <a:spcPts val="0"/>
              </a:spcBef>
            </a:pPr>
            <a:r>
              <a:rPr lang="fr-FR" sz="2400" b="1" dirty="0"/>
              <a:t>Une RMM ne vise pas à préciser les responsabilités individuelles d’un événement particulier.</a:t>
            </a:r>
          </a:p>
          <a:p>
            <a:pPr algn="ctr">
              <a:lnSpc>
                <a:spcPct val="120000"/>
              </a:lnSpc>
              <a:spcBef>
                <a:spcPts val="0"/>
              </a:spcBef>
            </a:pPr>
            <a:r>
              <a:rPr lang="fr-FR" sz="2400" b="1" dirty="0"/>
              <a:t>Son objectif est de tirer partie de ce qui s’est passé pour améliorer la sécurité des patients</a:t>
            </a:r>
          </a:p>
          <a:p>
            <a:pPr marL="222250" algn="l">
              <a:lnSpc>
                <a:spcPct val="120000"/>
              </a:lnSpc>
              <a:spcBef>
                <a:spcPts val="0"/>
              </a:spcBef>
            </a:pPr>
            <a:endParaRPr lang="fr-FR" sz="2200" dirty="0">
              <a:solidFill>
                <a:schemeClr val="tx1"/>
              </a:solidFill>
              <a:latin typeface="+mn-lt"/>
            </a:endParaRPr>
          </a:p>
          <a:p>
            <a:endParaRPr lang="fr-FR" dirty="0"/>
          </a:p>
        </p:txBody>
      </p:sp>
      <p:sp>
        <p:nvSpPr>
          <p:cNvPr id="9" name="Interdiction 8">
            <a:extLst>
              <a:ext uri="{FF2B5EF4-FFF2-40B4-BE49-F238E27FC236}">
                <a16:creationId xmlns:a16="http://schemas.microsoft.com/office/drawing/2014/main" id="{FA118D5F-E152-4628-B6C5-93C1D5EDA6BE}"/>
              </a:ext>
            </a:extLst>
          </p:cNvPr>
          <p:cNvSpPr/>
          <p:nvPr/>
        </p:nvSpPr>
        <p:spPr>
          <a:xfrm>
            <a:off x="9288964" y="337398"/>
            <a:ext cx="2517593" cy="2517593"/>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7" name="Rectangle 6">
            <a:extLst>
              <a:ext uri="{FF2B5EF4-FFF2-40B4-BE49-F238E27FC236}">
                <a16:creationId xmlns:a16="http://schemas.microsoft.com/office/drawing/2014/main" id="{551E7C37-1B25-4997-8347-80C803909DD6}"/>
              </a:ext>
            </a:extLst>
          </p:cNvPr>
          <p:cNvSpPr/>
          <p:nvPr/>
        </p:nvSpPr>
        <p:spPr>
          <a:xfrm>
            <a:off x="157163" y="5057775"/>
            <a:ext cx="11930062"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6384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D0EF0-D60D-473A-B850-E1E73AEB218C}"/>
              </a:ext>
            </a:extLst>
          </p:cNvPr>
          <p:cNvSpPr>
            <a:spLocks noGrp="1"/>
          </p:cNvSpPr>
          <p:nvPr>
            <p:ph type="title"/>
          </p:nvPr>
        </p:nvSpPr>
        <p:spPr/>
        <p:txBody>
          <a:bodyPr>
            <a:normAutofit fontScale="90000"/>
          </a:bodyPr>
          <a:lstStyle/>
          <a:p>
            <a:r>
              <a:rPr lang="fr-FR"/>
              <a:t>1 - Cas clinique </a:t>
            </a:r>
            <a:br>
              <a:rPr lang="fr-FR"/>
            </a:br>
            <a:r>
              <a:rPr lang="fr-FR" sz="2200" b="0" i="1">
                <a:solidFill>
                  <a:schemeClr val="tx2"/>
                </a:solidFill>
              </a:rPr>
              <a:t>Antécédents, histoire de la maladie, contexte, décision, analyse balance bénéfices-risques…</a:t>
            </a:r>
            <a:br>
              <a:rPr lang="fr-FR" sz="2200" b="0" i="1">
                <a:solidFill>
                  <a:schemeClr val="tx2"/>
                </a:solidFill>
              </a:rPr>
            </a:br>
            <a:endParaRPr lang="fr-FR" sz="2200"/>
          </a:p>
        </p:txBody>
      </p:sp>
      <p:sp>
        <p:nvSpPr>
          <p:cNvPr id="3" name="Espace réservé du pied de page 2">
            <a:extLst>
              <a:ext uri="{FF2B5EF4-FFF2-40B4-BE49-F238E27FC236}">
                <a16:creationId xmlns:a16="http://schemas.microsoft.com/office/drawing/2014/main" id="{FEDBDAC2-70F3-4DBC-9CC7-62C20C585769}"/>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E5C748AB-9576-47BD-AB2A-118B38D840F2}"/>
              </a:ext>
            </a:extLst>
          </p:cNvPr>
          <p:cNvSpPr>
            <a:spLocks noGrp="1"/>
          </p:cNvSpPr>
          <p:nvPr>
            <p:ph type="sldNum" sz="quarter" idx="4"/>
          </p:nvPr>
        </p:nvSpPr>
        <p:spPr/>
        <p:txBody>
          <a:bodyPr/>
          <a:lstStyle/>
          <a:p>
            <a:fld id="{FB69DBF6-8875-4B8E-B529-6EFEC80547D2}" type="slidenum">
              <a:rPr lang="fr-FR" smtClean="0"/>
              <a:t>5</a:t>
            </a:fld>
            <a:endParaRPr lang="fr-FR"/>
          </a:p>
        </p:txBody>
      </p:sp>
      <p:sp>
        <p:nvSpPr>
          <p:cNvPr id="5" name="Espace réservé du contenu 4">
            <a:extLst>
              <a:ext uri="{FF2B5EF4-FFF2-40B4-BE49-F238E27FC236}">
                <a16:creationId xmlns:a16="http://schemas.microsoft.com/office/drawing/2014/main" id="{3D1654C1-FF37-4017-861E-102855A0586C}"/>
              </a:ext>
            </a:extLst>
          </p:cNvPr>
          <p:cNvSpPr>
            <a:spLocks noGrp="1"/>
          </p:cNvSpPr>
          <p:nvPr>
            <p:ph idx="1"/>
          </p:nvPr>
        </p:nvSpPr>
        <p:spPr>
          <a:xfrm>
            <a:off x="287868" y="1267884"/>
            <a:ext cx="11616265" cy="4828115"/>
          </a:xfrm>
        </p:spPr>
        <p:txBody>
          <a:bodyPr>
            <a:normAutofit/>
          </a:bodyPr>
          <a:lstStyle/>
          <a:p>
            <a:r>
              <a:rPr lang="fr-FR" sz="2400" u="sng"/>
              <a:t>Patient X (âge)</a:t>
            </a:r>
          </a:p>
          <a:p>
            <a:endParaRPr lang="fr-FR" sz="2000">
              <a:solidFill>
                <a:schemeClr val="tx2"/>
              </a:solidFill>
            </a:endParaRPr>
          </a:p>
        </p:txBody>
      </p:sp>
      <p:sp>
        <p:nvSpPr>
          <p:cNvPr id="6" name="ZoneTexte 5">
            <a:extLst>
              <a:ext uri="{FF2B5EF4-FFF2-40B4-BE49-F238E27FC236}">
                <a16:creationId xmlns:a16="http://schemas.microsoft.com/office/drawing/2014/main" id="{BCC8DF29-5954-4C26-91C4-C9CFAC7EFDAE}"/>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
        <p:nvSpPr>
          <p:cNvPr id="9" name="ZoneTexte 8">
            <a:extLst>
              <a:ext uri="{FF2B5EF4-FFF2-40B4-BE49-F238E27FC236}">
                <a16:creationId xmlns:a16="http://schemas.microsoft.com/office/drawing/2014/main" id="{115C7D4A-2FD2-42F7-94D5-5B5278EDC9FE}"/>
              </a:ext>
            </a:extLst>
          </p:cNvPr>
          <p:cNvSpPr txBox="1"/>
          <p:nvPr/>
        </p:nvSpPr>
        <p:spPr>
          <a:xfrm>
            <a:off x="5638800" y="2978331"/>
            <a:ext cx="914400" cy="914400"/>
          </a:xfrm>
          <a:prstGeom prst="rect">
            <a:avLst/>
          </a:prstGeom>
        </p:spPr>
        <p:txBody>
          <a:bodyPr vert="horz" wrap="square" lIns="0" tIns="0" rIns="0" bIns="0" rtlCol="0">
            <a:normAutofit/>
          </a:bodyPr>
          <a:lstStyle/>
          <a:p>
            <a:pPr algn="l"/>
            <a:endParaRPr lang="fr-FR"/>
          </a:p>
        </p:txBody>
      </p:sp>
    </p:spTree>
    <p:extLst>
      <p:ext uri="{BB962C8B-B14F-4D97-AF65-F5344CB8AC3E}">
        <p14:creationId xmlns:p14="http://schemas.microsoft.com/office/powerpoint/2010/main" val="6264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B77098-F4CF-47F7-B44B-FA1BBA4B35CA}"/>
              </a:ext>
            </a:extLst>
          </p:cNvPr>
          <p:cNvSpPr>
            <a:spLocks noGrp="1"/>
          </p:cNvSpPr>
          <p:nvPr>
            <p:ph type="title"/>
          </p:nvPr>
        </p:nvSpPr>
        <p:spPr/>
        <p:txBody>
          <a:bodyPr/>
          <a:lstStyle/>
          <a:p>
            <a:r>
              <a:rPr lang="fr-FR"/>
              <a:t>2 - Description EIAS</a:t>
            </a:r>
          </a:p>
        </p:txBody>
      </p:sp>
      <p:sp>
        <p:nvSpPr>
          <p:cNvPr id="3" name="Espace réservé du pied de page 2">
            <a:extLst>
              <a:ext uri="{FF2B5EF4-FFF2-40B4-BE49-F238E27FC236}">
                <a16:creationId xmlns:a16="http://schemas.microsoft.com/office/drawing/2014/main" id="{1E46FE5C-C284-4FAD-B0EE-232C11DDCAA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2F79087F-F2D2-4279-ACAC-531E2B4B491E}"/>
              </a:ext>
            </a:extLst>
          </p:cNvPr>
          <p:cNvSpPr>
            <a:spLocks noGrp="1"/>
          </p:cNvSpPr>
          <p:nvPr>
            <p:ph type="sldNum" sz="quarter" idx="4"/>
          </p:nvPr>
        </p:nvSpPr>
        <p:spPr/>
        <p:txBody>
          <a:bodyPr/>
          <a:lstStyle/>
          <a:p>
            <a:fld id="{FB69DBF6-8875-4B8E-B529-6EFEC80547D2}" type="slidenum">
              <a:rPr lang="fr-FR" smtClean="0"/>
              <a:t>6</a:t>
            </a:fld>
            <a:endParaRPr lang="fr-FR"/>
          </a:p>
        </p:txBody>
      </p:sp>
      <p:sp>
        <p:nvSpPr>
          <p:cNvPr id="6" name="ZoneTexte 5">
            <a:extLst>
              <a:ext uri="{FF2B5EF4-FFF2-40B4-BE49-F238E27FC236}">
                <a16:creationId xmlns:a16="http://schemas.microsoft.com/office/drawing/2014/main" id="{550237D4-C168-40E6-B980-6C0A5DAECE45}"/>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graphicFrame>
        <p:nvGraphicFramePr>
          <p:cNvPr id="7" name="Tableau 6">
            <a:extLst>
              <a:ext uri="{FF2B5EF4-FFF2-40B4-BE49-F238E27FC236}">
                <a16:creationId xmlns:a16="http://schemas.microsoft.com/office/drawing/2014/main" id="{23C0F73C-D718-4CC2-AEB2-979CFA7B4AB4}"/>
              </a:ext>
            </a:extLst>
          </p:cNvPr>
          <p:cNvGraphicFramePr>
            <a:graphicFrameLocks noGrp="1"/>
          </p:cNvGraphicFramePr>
          <p:nvPr/>
        </p:nvGraphicFramePr>
        <p:xfrm>
          <a:off x="287344" y="968721"/>
          <a:ext cx="11565730" cy="5151419"/>
        </p:xfrm>
        <a:graphic>
          <a:graphicData uri="http://schemas.openxmlformats.org/drawingml/2006/table">
            <a:tbl>
              <a:tblPr firstRow="1" firstCol="1" bandRow="1">
                <a:tableStyleId>{073A0DAA-6AF3-43AB-8588-CEC1D06C72B9}</a:tableStyleId>
              </a:tblPr>
              <a:tblGrid>
                <a:gridCol w="2040849">
                  <a:extLst>
                    <a:ext uri="{9D8B030D-6E8A-4147-A177-3AD203B41FA5}">
                      <a16:colId xmlns:a16="http://schemas.microsoft.com/office/drawing/2014/main" val="1891130096"/>
                    </a:ext>
                  </a:extLst>
                </a:gridCol>
                <a:gridCol w="3720834">
                  <a:extLst>
                    <a:ext uri="{9D8B030D-6E8A-4147-A177-3AD203B41FA5}">
                      <a16:colId xmlns:a16="http://schemas.microsoft.com/office/drawing/2014/main" val="3719734458"/>
                    </a:ext>
                  </a:extLst>
                </a:gridCol>
                <a:gridCol w="2104144">
                  <a:extLst>
                    <a:ext uri="{9D8B030D-6E8A-4147-A177-3AD203B41FA5}">
                      <a16:colId xmlns:a16="http://schemas.microsoft.com/office/drawing/2014/main" val="4257509836"/>
                    </a:ext>
                  </a:extLst>
                </a:gridCol>
                <a:gridCol w="3699903">
                  <a:extLst>
                    <a:ext uri="{9D8B030D-6E8A-4147-A177-3AD203B41FA5}">
                      <a16:colId xmlns:a16="http://schemas.microsoft.com/office/drawing/2014/main" val="3464995970"/>
                    </a:ext>
                  </a:extLst>
                </a:gridCol>
              </a:tblGrid>
              <a:tr h="884023">
                <a:tc>
                  <a:txBody>
                    <a:bodyPr/>
                    <a:lstStyle/>
                    <a:p>
                      <a:pPr algn="ctr" fontAlgn="t"/>
                      <a:r>
                        <a:rPr lang="fr-FR" sz="2000" u="none" strike="noStrike">
                          <a:solidFill>
                            <a:schemeClr val="accent5">
                              <a:lumMod val="50000"/>
                            </a:schemeClr>
                          </a:solidFill>
                          <a:effectLst/>
                        </a:rPr>
                        <a:t> </a:t>
                      </a:r>
                      <a:r>
                        <a:rPr lang="fr-FR" sz="1800" u="none" strike="noStrike">
                          <a:solidFill>
                            <a:schemeClr val="bg1"/>
                          </a:solidFill>
                          <a:effectLst/>
                        </a:rPr>
                        <a:t>Chronologie</a:t>
                      </a:r>
                    </a:p>
                    <a:p>
                      <a:pPr algn="ctr" fontAlgn="t"/>
                      <a:r>
                        <a:rPr lang="fr-FR" sz="1800" b="0" u="none" strike="noStrike">
                          <a:solidFill>
                            <a:schemeClr val="bg1"/>
                          </a:solidFill>
                          <a:effectLst/>
                        </a:rPr>
                        <a:t>EIAS</a:t>
                      </a:r>
                    </a:p>
                    <a:p>
                      <a:pPr algn="ctr" fontAlgn="t"/>
                      <a:r>
                        <a:rPr lang="fr-FR" sz="1800" b="0" u="none" strike="noStrike">
                          <a:solidFill>
                            <a:schemeClr val="bg1"/>
                          </a:solidFill>
                          <a:effectLst/>
                        </a:rPr>
                        <a:t>J, H</a:t>
                      </a:r>
                      <a:endParaRPr lang="fr-FR" sz="2000" b="0" i="0" u="none" strike="noStrike">
                        <a:solidFill>
                          <a:schemeClr val="bg1"/>
                        </a:solidFill>
                        <a:effectLst/>
                        <a:latin typeface="Calibri" panose="020F0502020204030204" pitchFamily="34" charset="0"/>
                      </a:endParaRPr>
                    </a:p>
                  </a:txBody>
                  <a:tcPr marL="9525" marR="9525" marT="9525" marB="0"/>
                </a:tc>
                <a:tc>
                  <a:txBody>
                    <a:bodyPr/>
                    <a:lstStyle/>
                    <a:p>
                      <a:pPr algn="ctr" fontAlgn="ctr"/>
                      <a:r>
                        <a:rPr lang="fr-FR" sz="1600" u="none" strike="noStrike">
                          <a:solidFill>
                            <a:schemeClr val="bg1"/>
                          </a:solidFill>
                          <a:effectLst/>
                        </a:rPr>
                        <a:t>Que s’est-il passé ?</a:t>
                      </a:r>
                      <a:endParaRPr lang="fr-FR" sz="1600" b="0" u="none" strike="noStrike">
                        <a:solidFill>
                          <a:schemeClr val="bg1"/>
                        </a:solidFill>
                        <a:effectLst/>
                      </a:endParaRPr>
                    </a:p>
                    <a:p>
                      <a:pPr algn="ctr" fontAlgn="ctr"/>
                      <a:r>
                        <a:rPr lang="fr-FR" sz="1600" u="none" strike="noStrike">
                          <a:solidFill>
                            <a:schemeClr val="bg1"/>
                          </a:solidFill>
                          <a:effectLst/>
                        </a:rPr>
                        <a:t> </a:t>
                      </a:r>
                      <a:endParaRPr lang="fr-FR" sz="1600" b="0" i="0" u="none" strike="noStrike">
                        <a:solidFill>
                          <a:schemeClr val="bg1"/>
                        </a:solidFill>
                        <a:effectLst/>
                        <a:latin typeface="Calibri" panose="020F0502020204030204" pitchFamily="34" charset="0"/>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600" u="none" strike="noStrike">
                          <a:solidFill>
                            <a:schemeClr val="bg1"/>
                          </a:solidFill>
                          <a:effectLst/>
                        </a:rPr>
                        <a:t>Qui est intervenu / concerné ?</a:t>
                      </a:r>
                    </a:p>
                    <a:p>
                      <a:pPr marL="0" marR="0" lvl="0" indent="0" algn="ctr" defTabSz="914400" rtl="0" eaLnBrk="1" fontAlgn="ctr" latinLnBrk="0" hangingPunct="1">
                        <a:lnSpc>
                          <a:spcPct val="100000"/>
                        </a:lnSpc>
                        <a:spcBef>
                          <a:spcPts val="0"/>
                        </a:spcBef>
                        <a:spcAft>
                          <a:spcPts val="0"/>
                        </a:spcAft>
                        <a:buClrTx/>
                        <a:buSzTx/>
                        <a:buFontTx/>
                        <a:buNone/>
                        <a:tabLst/>
                        <a:defRPr/>
                      </a:pPr>
                      <a:r>
                        <a:rPr lang="fr-FR" sz="1600" u="none" strike="noStrike">
                          <a:solidFill>
                            <a:schemeClr val="bg1"/>
                          </a:solidFill>
                          <a:effectLst/>
                        </a:rPr>
                        <a:t>= profession, métier</a:t>
                      </a:r>
                      <a:endParaRPr lang="fr-FR" sz="1600" b="0" i="0" u="none" strike="noStrike">
                        <a:solidFill>
                          <a:schemeClr val="bg1"/>
                        </a:solidFill>
                        <a:effectLst/>
                        <a:latin typeface="Calibri" panose="020F0502020204030204" pitchFamily="34" charset="0"/>
                      </a:endParaRPr>
                    </a:p>
                  </a:txBody>
                  <a:tcPr marL="9525" marR="9525" marT="9525" marB="0" anchor="ctr"/>
                </a:tc>
                <a:tc>
                  <a:txBody>
                    <a:bodyPr/>
                    <a:lstStyle/>
                    <a:p>
                      <a:pPr algn="ctr" fontAlgn="ctr"/>
                      <a:r>
                        <a:rPr lang="fr-FR" sz="1600" u="none" strike="noStrike">
                          <a:solidFill>
                            <a:schemeClr val="bg1"/>
                          </a:solidFill>
                          <a:effectLst/>
                        </a:rPr>
                        <a:t>Quelle action ? Comment ?</a:t>
                      </a:r>
                    </a:p>
                    <a:p>
                      <a:pPr algn="ctr" fontAlgn="ctr"/>
                      <a:r>
                        <a:rPr lang="fr-FR" sz="1600" b="0" u="none" strike="noStrike">
                          <a:solidFill>
                            <a:schemeClr val="bg1"/>
                          </a:solidFill>
                          <a:effectLst/>
                        </a:rPr>
                        <a:t>(faite ou non faite)</a:t>
                      </a:r>
                      <a:endParaRPr lang="fr-FR" sz="1600" b="0" i="0" u="none" strike="noStrike">
                        <a:solidFill>
                          <a:schemeClr val="bg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53312390"/>
                  </a:ext>
                </a:extLst>
              </a:tr>
              <a:tr h="634231">
                <a:tc>
                  <a:txBody>
                    <a:bodyPr/>
                    <a:lstStyle/>
                    <a:p>
                      <a:pPr algn="r" fontAlgn="ctr"/>
                      <a:endParaRPr lang="fr-FR" sz="2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p>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35874418"/>
                  </a:ext>
                </a:extLst>
              </a:tr>
              <a:tr h="634231">
                <a:tc>
                  <a:txBody>
                    <a:bodyPr/>
                    <a:lstStyle/>
                    <a:p>
                      <a:pPr algn="r" fontAlgn="ctr"/>
                      <a:endParaRPr lang="fr-FR" sz="2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p>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77743324"/>
                  </a:ext>
                </a:extLst>
              </a:tr>
              <a:tr h="634231">
                <a:tc>
                  <a:txBody>
                    <a:bodyPr/>
                    <a:lstStyle/>
                    <a:p>
                      <a:pPr algn="r" fontAlgn="ctr"/>
                      <a:endParaRPr lang="fr-FR" sz="2000" b="1"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fr-FR" sz="2000" u="none" strike="noStrike">
                          <a:effectLst/>
                        </a:rPr>
                        <a:t> </a:t>
                      </a:r>
                    </a:p>
                    <a:p>
                      <a:pPr algn="l" fontAlgn="ctr"/>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01347992"/>
                  </a:ext>
                </a:extLst>
              </a:tr>
              <a:tr h="634231">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r>
                        <a:rPr lang="fr-FR" sz="2000" u="none" strike="noStrike">
                          <a:effectLst/>
                        </a:rPr>
                        <a:t> </a:t>
                      </a:r>
                    </a:p>
                    <a:p>
                      <a:pPr algn="l" fontAlgn="t"/>
                      <a:r>
                        <a:rPr lang="fr-FR" sz="2000" u="none" strike="noStrike">
                          <a:effectLst/>
                        </a:rPr>
                        <a:t> </a:t>
                      </a:r>
                      <a:endParaRPr lang="fr-FR" sz="20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571402853"/>
                  </a:ext>
                </a:extLst>
              </a:tr>
              <a:tr h="576824">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4141474627"/>
                  </a:ext>
                </a:extLst>
              </a:tr>
              <a:tr h="576824">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2994137597"/>
                  </a:ext>
                </a:extLst>
              </a:tr>
              <a:tr h="576824">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tc>
                  <a:txBody>
                    <a:bodyPr/>
                    <a:lstStyle/>
                    <a:p>
                      <a:pPr algn="l" fontAlgn="t"/>
                      <a:endParaRPr lang="fr-FR" sz="2000" b="0" i="0" u="none" strike="noStrike">
                        <a:solidFill>
                          <a:srgbClr val="000000"/>
                        </a:solidFill>
                        <a:effectLst/>
                        <a:latin typeface="Calibri" panose="020F0502020204030204" pitchFamily="34" charset="0"/>
                      </a:endParaRPr>
                    </a:p>
                  </a:txBody>
                  <a:tcPr marL="9525" marR="9525" marT="9525" marB="0"/>
                </a:tc>
                <a:extLst>
                  <a:ext uri="{0D108BD9-81ED-4DB2-BD59-A6C34878D82A}">
                    <a16:rowId xmlns:a16="http://schemas.microsoft.com/office/drawing/2014/main" val="597576023"/>
                  </a:ext>
                </a:extLst>
              </a:tr>
            </a:tbl>
          </a:graphicData>
        </a:graphic>
      </p:graphicFrame>
    </p:spTree>
    <p:extLst>
      <p:ext uri="{BB962C8B-B14F-4D97-AF65-F5344CB8AC3E}">
        <p14:creationId xmlns:p14="http://schemas.microsoft.com/office/powerpoint/2010/main" val="3285644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277198-CC07-42EB-879B-4995FC1B7D81}"/>
              </a:ext>
            </a:extLst>
          </p:cNvPr>
          <p:cNvSpPr>
            <a:spLocks noGrp="1"/>
          </p:cNvSpPr>
          <p:nvPr>
            <p:ph type="title"/>
          </p:nvPr>
        </p:nvSpPr>
        <p:spPr>
          <a:xfrm>
            <a:off x="287867" y="337398"/>
            <a:ext cx="11616267" cy="1122352"/>
          </a:xfrm>
        </p:spPr>
        <p:txBody>
          <a:bodyPr>
            <a:normAutofit fontScale="90000"/>
          </a:bodyPr>
          <a:lstStyle/>
          <a:p>
            <a:r>
              <a:rPr lang="fr-FR"/>
              <a:t>3 – Recherche des causes de l’EIAS</a:t>
            </a:r>
            <a:br>
              <a:rPr lang="fr-FR"/>
            </a:br>
            <a:r>
              <a:rPr lang="fr-FR" sz="2200" b="0" i="1">
                <a:solidFill>
                  <a:schemeClr val="tx2"/>
                </a:solidFill>
              </a:rPr>
              <a:t>Souvent plus complexe qu’il n’y parait, il faut effectuer une analyse des causes immédiates et des causes profondes de l’EIAS</a:t>
            </a:r>
            <a:br>
              <a:rPr lang="fr-FR" sz="2200" b="0" i="1">
                <a:solidFill>
                  <a:schemeClr val="tx2"/>
                </a:solidFill>
              </a:rPr>
            </a:br>
            <a:r>
              <a:rPr lang="fr-FR" sz="2200" b="0" i="1">
                <a:solidFill>
                  <a:schemeClr val="tx2"/>
                </a:solidFill>
              </a:rPr>
              <a:t> </a:t>
            </a:r>
          </a:p>
        </p:txBody>
      </p:sp>
      <p:sp>
        <p:nvSpPr>
          <p:cNvPr id="3" name="Espace réservé du pied de page 2">
            <a:extLst>
              <a:ext uri="{FF2B5EF4-FFF2-40B4-BE49-F238E27FC236}">
                <a16:creationId xmlns:a16="http://schemas.microsoft.com/office/drawing/2014/main" id="{624DFDD6-3600-470D-A940-66BBECA3727E}"/>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6E4B37F9-8EEC-4280-872F-EA7B291C44CB}"/>
              </a:ext>
            </a:extLst>
          </p:cNvPr>
          <p:cNvSpPr>
            <a:spLocks noGrp="1"/>
          </p:cNvSpPr>
          <p:nvPr>
            <p:ph type="sldNum" sz="quarter" idx="4"/>
          </p:nvPr>
        </p:nvSpPr>
        <p:spPr/>
        <p:txBody>
          <a:bodyPr/>
          <a:lstStyle/>
          <a:p>
            <a:fld id="{FB69DBF6-8875-4B8E-B529-6EFEC80547D2}" type="slidenum">
              <a:rPr lang="fr-FR" smtClean="0"/>
              <a:t>7</a:t>
            </a:fld>
            <a:endParaRPr lang="fr-FR"/>
          </a:p>
        </p:txBody>
      </p:sp>
      <p:sp>
        <p:nvSpPr>
          <p:cNvPr id="5" name="Espace réservé du contenu 4">
            <a:extLst>
              <a:ext uri="{FF2B5EF4-FFF2-40B4-BE49-F238E27FC236}">
                <a16:creationId xmlns:a16="http://schemas.microsoft.com/office/drawing/2014/main" id="{753FA508-5F9D-4BC2-B18F-850C8316472A}"/>
              </a:ext>
            </a:extLst>
          </p:cNvPr>
          <p:cNvSpPr>
            <a:spLocks noGrp="1"/>
          </p:cNvSpPr>
          <p:nvPr>
            <p:ph idx="1"/>
          </p:nvPr>
        </p:nvSpPr>
        <p:spPr>
          <a:xfrm>
            <a:off x="287869" y="1737438"/>
            <a:ext cx="11616265" cy="3986431"/>
          </a:xfrm>
        </p:spPr>
        <p:txBody>
          <a:bodyPr/>
          <a:lstStyle/>
          <a:p>
            <a:pPr marL="525463" indent="-342900" algn="just">
              <a:buFont typeface="Wingdings" panose="05000000000000000000" pitchFamily="2" charset="2"/>
              <a:buChar char="Ø"/>
            </a:pPr>
            <a:r>
              <a:rPr lang="fr-FR" sz="2400" dirty="0">
                <a:solidFill>
                  <a:schemeClr val="tx1"/>
                </a:solidFill>
              </a:rPr>
              <a:t>La </a:t>
            </a:r>
            <a:r>
              <a:rPr lang="fr-FR" sz="2400" b="1" dirty="0">
                <a:solidFill>
                  <a:schemeClr val="accent1"/>
                </a:solidFill>
              </a:rPr>
              <a:t>cause immédiate </a:t>
            </a:r>
            <a:r>
              <a:rPr lang="fr-FR" sz="2400" dirty="0">
                <a:solidFill>
                  <a:schemeClr val="tx1"/>
                </a:solidFill>
              </a:rPr>
              <a:t>ou « </a:t>
            </a:r>
            <a:r>
              <a:rPr lang="fr-FR" sz="2400" i="1" dirty="0">
                <a:solidFill>
                  <a:schemeClr val="tx1"/>
                </a:solidFill>
              </a:rPr>
              <a:t>comment cela est-il arrivé ?</a:t>
            </a:r>
            <a:r>
              <a:rPr lang="fr-FR" sz="2400" dirty="0">
                <a:solidFill>
                  <a:schemeClr val="tx1"/>
                </a:solidFill>
              </a:rPr>
              <a:t> » : c’est la cause apparente, la plus évidente (souvent une erreur), qui est à l’origine de l’EIAS	</a:t>
            </a:r>
          </a:p>
          <a:p>
            <a:pPr marL="525463" indent="-342900" algn="just">
              <a:buFont typeface="Wingdings" panose="05000000000000000000" pitchFamily="2" charset="2"/>
              <a:buChar char="Ø"/>
            </a:pPr>
            <a:r>
              <a:rPr lang="fr-FR" sz="2400" dirty="0">
                <a:solidFill>
                  <a:schemeClr val="tx1"/>
                </a:solidFill>
              </a:rPr>
              <a:t>Les </a:t>
            </a:r>
            <a:r>
              <a:rPr lang="fr-FR" sz="2400" b="1" dirty="0">
                <a:solidFill>
                  <a:schemeClr val="accent1"/>
                </a:solidFill>
              </a:rPr>
              <a:t>causes profondes</a:t>
            </a:r>
            <a:r>
              <a:rPr lang="fr-FR" sz="2400" b="1" cap="small" dirty="0">
                <a:solidFill>
                  <a:schemeClr val="accent1"/>
                </a:solidFill>
              </a:rPr>
              <a:t> </a:t>
            </a:r>
            <a:r>
              <a:rPr lang="fr-FR" sz="2400" dirty="0">
                <a:solidFill>
                  <a:schemeClr val="tx1"/>
                </a:solidFill>
              </a:rPr>
              <a:t>ou « </a:t>
            </a:r>
            <a:r>
              <a:rPr lang="fr-FR" sz="2400" i="1" dirty="0">
                <a:solidFill>
                  <a:schemeClr val="tx1"/>
                </a:solidFill>
              </a:rPr>
              <a:t>pourquoi cela est arrivé ? </a:t>
            </a:r>
            <a:r>
              <a:rPr lang="fr-FR" sz="2400" dirty="0">
                <a:solidFill>
                  <a:schemeClr val="tx1"/>
                </a:solidFill>
              </a:rPr>
              <a:t>», liées à des facteurs organisationnels, structurelles et/ou techniques, identifiées uniquement grâce à une analyse approfondie des causes. Elles sont recherchées selon une démarche structurée et méthodique – La HAS propose d’utiliser la grille ALARM*</a:t>
            </a:r>
          </a:p>
          <a:p>
            <a:endParaRPr lang="fr-FR" dirty="0"/>
          </a:p>
        </p:txBody>
      </p:sp>
      <p:sp>
        <p:nvSpPr>
          <p:cNvPr id="6" name="ZoneTexte 5">
            <a:extLst>
              <a:ext uri="{FF2B5EF4-FFF2-40B4-BE49-F238E27FC236}">
                <a16:creationId xmlns:a16="http://schemas.microsoft.com/office/drawing/2014/main" id="{92818D7A-3C5C-4FD9-845F-E35B815B2A37}"/>
              </a:ext>
            </a:extLst>
          </p:cNvPr>
          <p:cNvSpPr txBox="1"/>
          <p:nvPr/>
        </p:nvSpPr>
        <p:spPr>
          <a:xfrm>
            <a:off x="749924" y="4347567"/>
            <a:ext cx="10692148" cy="1015663"/>
          </a:xfrm>
          <a:prstGeom prst="rect">
            <a:avLst/>
          </a:prstGeom>
          <a:solidFill>
            <a:schemeClr val="bg1"/>
          </a:solidFill>
          <a:ln>
            <a:solidFill>
              <a:schemeClr val="accent1"/>
            </a:solidFill>
          </a:ln>
        </p:spPr>
        <p:txBody>
          <a:bodyPr wrap="square" rtlCol="0">
            <a:spAutoFit/>
          </a:bodyPr>
          <a:lstStyle/>
          <a:p>
            <a:pPr algn="just"/>
            <a:r>
              <a:rPr lang="fr-FR" sz="2000" i="1">
                <a:solidFill>
                  <a:schemeClr val="tx2"/>
                </a:solidFill>
              </a:rPr>
              <a:t>Cette approche d’analyse approfondie des causes permet d’aller au-delà de l’erreur humaine, d’identifier, puis de traiter les causes profondes afin que l’EIAS ne se reproduise pas. </a:t>
            </a:r>
          </a:p>
          <a:p>
            <a:pPr algn="just"/>
            <a:r>
              <a:rPr lang="fr-FR" sz="2000">
                <a:solidFill>
                  <a:schemeClr val="tx2"/>
                </a:solidFill>
              </a:rPr>
              <a:t>Reason J. L’erreur humaine. Paris : PUF ; 1993</a:t>
            </a:r>
          </a:p>
        </p:txBody>
      </p:sp>
      <p:sp>
        <p:nvSpPr>
          <p:cNvPr id="7" name="ZoneTexte 6">
            <a:extLst>
              <a:ext uri="{FF2B5EF4-FFF2-40B4-BE49-F238E27FC236}">
                <a16:creationId xmlns:a16="http://schemas.microsoft.com/office/drawing/2014/main" id="{ABFFCC3A-B973-4E9C-9605-C388EB812734}"/>
              </a:ext>
            </a:extLst>
          </p:cNvPr>
          <p:cNvSpPr txBox="1"/>
          <p:nvPr/>
        </p:nvSpPr>
        <p:spPr>
          <a:xfrm>
            <a:off x="476250" y="5846065"/>
            <a:ext cx="914400" cy="914400"/>
          </a:xfrm>
          <a:prstGeom prst="rect">
            <a:avLst/>
          </a:prstGeom>
        </p:spPr>
        <p:txBody>
          <a:bodyPr vert="horz" wrap="none" lIns="0" tIns="0" rIns="0" bIns="0" rtlCol="0">
            <a:normAutofit/>
          </a:bodyPr>
          <a:lstStyle/>
          <a:p>
            <a:pPr algn="l"/>
            <a:r>
              <a:rPr lang="fr-FR"/>
              <a:t>*</a:t>
            </a:r>
            <a:r>
              <a:rPr lang="en-US" b="0" i="1">
                <a:solidFill>
                  <a:srgbClr val="001438"/>
                </a:solidFill>
                <a:effectLst/>
                <a:latin typeface="Raleway" pitchFamily="2" charset="0"/>
              </a:rPr>
              <a:t>Association of Litigation And Risk Management </a:t>
            </a:r>
            <a:r>
              <a:rPr lang="en-US" i="1">
                <a:solidFill>
                  <a:srgbClr val="001438"/>
                </a:solidFill>
                <a:latin typeface="Raleway" pitchFamily="2" charset="0"/>
              </a:rPr>
              <a:t>par Ch Vincent &amp; Al - BMJ 2000;320:777–81</a:t>
            </a:r>
            <a:endParaRPr lang="fr-FR"/>
          </a:p>
        </p:txBody>
      </p:sp>
    </p:spTree>
    <p:extLst>
      <p:ext uri="{BB962C8B-B14F-4D97-AF65-F5344CB8AC3E}">
        <p14:creationId xmlns:p14="http://schemas.microsoft.com/office/powerpoint/2010/main" val="2598118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EFE7BC-C22D-466E-83C9-AA8563A73AF6}"/>
              </a:ext>
            </a:extLst>
          </p:cNvPr>
          <p:cNvSpPr>
            <a:spLocks noGrp="1"/>
          </p:cNvSpPr>
          <p:nvPr>
            <p:ph type="title"/>
          </p:nvPr>
        </p:nvSpPr>
        <p:spPr/>
        <p:txBody>
          <a:bodyPr/>
          <a:lstStyle/>
          <a:p>
            <a:r>
              <a:rPr lang="fr-FR"/>
              <a:t>3.1 – Cause immédiate identifiée </a:t>
            </a:r>
          </a:p>
        </p:txBody>
      </p:sp>
      <p:sp>
        <p:nvSpPr>
          <p:cNvPr id="3" name="Espace réservé du pied de page 2">
            <a:extLst>
              <a:ext uri="{FF2B5EF4-FFF2-40B4-BE49-F238E27FC236}">
                <a16:creationId xmlns:a16="http://schemas.microsoft.com/office/drawing/2014/main" id="{93F75896-4221-4D9D-8B08-750BDC4A7389}"/>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33DBFC78-34DB-4319-A271-D868A767C6D2}"/>
              </a:ext>
            </a:extLst>
          </p:cNvPr>
          <p:cNvSpPr>
            <a:spLocks noGrp="1"/>
          </p:cNvSpPr>
          <p:nvPr>
            <p:ph type="sldNum" sz="quarter" idx="4"/>
          </p:nvPr>
        </p:nvSpPr>
        <p:spPr/>
        <p:txBody>
          <a:bodyPr/>
          <a:lstStyle/>
          <a:p>
            <a:fld id="{FB69DBF6-8875-4B8E-B529-6EFEC80547D2}" type="slidenum">
              <a:rPr lang="fr-FR" smtClean="0"/>
              <a:t>8</a:t>
            </a:fld>
            <a:endParaRPr lang="fr-FR"/>
          </a:p>
        </p:txBody>
      </p:sp>
      <p:sp>
        <p:nvSpPr>
          <p:cNvPr id="5" name="Espace réservé du contenu 4">
            <a:extLst>
              <a:ext uri="{FF2B5EF4-FFF2-40B4-BE49-F238E27FC236}">
                <a16:creationId xmlns:a16="http://schemas.microsoft.com/office/drawing/2014/main" id="{E167F914-D5E2-4C27-9BE2-558C5A76ED02}"/>
              </a:ext>
              <a:ext uri="{C183D7F6-B498-43B3-948B-1728B52AA6E4}">
                <adec:decorative xmlns:adec="http://schemas.microsoft.com/office/drawing/2017/decorative" val="0"/>
              </a:ext>
            </a:extLst>
          </p:cNvPr>
          <p:cNvSpPr>
            <a:spLocks noGrp="1"/>
          </p:cNvSpPr>
          <p:nvPr>
            <p:ph idx="1"/>
          </p:nvPr>
        </p:nvSpPr>
        <p:spPr/>
        <p:txBody>
          <a:bodyPr/>
          <a:lstStyle/>
          <a:p>
            <a:r>
              <a:rPr lang="fr-FR" sz="2400" u="sng"/>
              <a:t>Cause immédiate</a:t>
            </a:r>
          </a:p>
          <a:p>
            <a:endParaRPr lang="fr-FR">
              <a:solidFill>
                <a:schemeClr val="tx2"/>
              </a:solidFill>
            </a:endParaRPr>
          </a:p>
        </p:txBody>
      </p:sp>
      <p:sp>
        <p:nvSpPr>
          <p:cNvPr id="6" name="ZoneTexte 5">
            <a:extLst>
              <a:ext uri="{FF2B5EF4-FFF2-40B4-BE49-F238E27FC236}">
                <a16:creationId xmlns:a16="http://schemas.microsoft.com/office/drawing/2014/main" id="{A8AEE948-45EF-479D-A29B-1B38FD8331E1}"/>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2967198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125BD1-5800-4750-B200-3736E1820845}"/>
              </a:ext>
            </a:extLst>
          </p:cNvPr>
          <p:cNvSpPr>
            <a:spLocks noGrp="1"/>
          </p:cNvSpPr>
          <p:nvPr>
            <p:ph type="title"/>
          </p:nvPr>
        </p:nvSpPr>
        <p:spPr/>
        <p:txBody>
          <a:bodyPr>
            <a:normAutofit/>
          </a:bodyPr>
          <a:lstStyle/>
          <a:p>
            <a:r>
              <a:rPr lang="fr-FR" dirty="0"/>
              <a:t>3.2 – Causes profondes identifiées</a:t>
            </a:r>
            <a:endParaRPr lang="fr-FR" dirty="0">
              <a:highlight>
                <a:srgbClr val="FFFF00"/>
              </a:highlight>
            </a:endParaRPr>
          </a:p>
        </p:txBody>
      </p:sp>
      <p:sp>
        <p:nvSpPr>
          <p:cNvPr id="3" name="Espace réservé du pied de page 2">
            <a:extLst>
              <a:ext uri="{FF2B5EF4-FFF2-40B4-BE49-F238E27FC236}">
                <a16:creationId xmlns:a16="http://schemas.microsoft.com/office/drawing/2014/main" id="{9420DEB3-6254-410A-B896-EE8A33D22AA3}"/>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28C4D79B-74E1-40D8-B492-DEE2433DBC65}"/>
              </a:ext>
            </a:extLst>
          </p:cNvPr>
          <p:cNvSpPr>
            <a:spLocks noGrp="1"/>
          </p:cNvSpPr>
          <p:nvPr>
            <p:ph type="sldNum" sz="quarter" idx="4"/>
          </p:nvPr>
        </p:nvSpPr>
        <p:spPr/>
        <p:txBody>
          <a:bodyPr/>
          <a:lstStyle/>
          <a:p>
            <a:fld id="{FB69DBF6-8875-4B8E-B529-6EFEC80547D2}" type="slidenum">
              <a:rPr lang="fr-FR" smtClean="0"/>
              <a:t>9</a:t>
            </a:fld>
            <a:endParaRPr lang="fr-FR"/>
          </a:p>
        </p:txBody>
      </p:sp>
      <p:graphicFrame>
        <p:nvGraphicFramePr>
          <p:cNvPr id="7" name="Tableau 6">
            <a:extLst>
              <a:ext uri="{FF2B5EF4-FFF2-40B4-BE49-F238E27FC236}">
                <a16:creationId xmlns:a16="http://schemas.microsoft.com/office/drawing/2014/main" id="{D355C4E0-231F-46D0-924B-4FE9CA600E91}"/>
              </a:ext>
            </a:extLst>
          </p:cNvPr>
          <p:cNvGraphicFramePr>
            <a:graphicFrameLocks noGrp="1"/>
          </p:cNvGraphicFramePr>
          <p:nvPr>
            <p:extLst>
              <p:ext uri="{D42A27DB-BD31-4B8C-83A1-F6EECF244321}">
                <p14:modId xmlns:p14="http://schemas.microsoft.com/office/powerpoint/2010/main" val="1079993236"/>
              </p:ext>
            </p:extLst>
          </p:nvPr>
        </p:nvGraphicFramePr>
        <p:xfrm>
          <a:off x="1641512" y="1107218"/>
          <a:ext cx="9142102" cy="4866949"/>
        </p:xfrm>
        <a:graphic>
          <a:graphicData uri="http://schemas.openxmlformats.org/drawingml/2006/table">
            <a:tbl>
              <a:tblPr firstRow="1" bandRow="1">
                <a:tableStyleId>{073A0DAA-6AF3-43AB-8588-CEC1D06C72B9}</a:tableStyleId>
              </a:tblPr>
              <a:tblGrid>
                <a:gridCol w="9142102">
                  <a:extLst>
                    <a:ext uri="{9D8B030D-6E8A-4147-A177-3AD203B41FA5}">
                      <a16:colId xmlns:a16="http://schemas.microsoft.com/office/drawing/2014/main" val="3114036320"/>
                    </a:ext>
                  </a:extLst>
                </a:gridCol>
              </a:tblGrid>
              <a:tr h="1125456">
                <a:tc>
                  <a:txBody>
                    <a:bodyPr/>
                    <a:lstStyle/>
                    <a:p>
                      <a:r>
                        <a:rPr lang="fr-FR" sz="1800" b="1" u="none" strike="noStrike" kern="1200" cap="small" dirty="0">
                          <a:solidFill>
                            <a:schemeClr val="bg1"/>
                          </a:solidFill>
                          <a:effectLst/>
                        </a:rPr>
                        <a:t>La Grille ALARM explore les causes profondes d’un EIAS (les facteurs potentiellement défaillants) qui sont regroupées en groupant en 7 familles , </a:t>
                      </a:r>
                      <a:endParaRPr lang="fr-FR" sz="1800" b="1" i="0" u="none" strike="noStrike" kern="1200" cap="small" dirty="0">
                        <a:solidFill>
                          <a:schemeClr val="bg1"/>
                        </a:solidFill>
                        <a:effectLst/>
                        <a:latin typeface="Arial Gras"/>
                        <a:cs typeface="+mn-cs"/>
                      </a:endParaRPr>
                    </a:p>
                  </a:txBody>
                  <a:tcPr anchor="ctr"/>
                </a:tc>
                <a:extLst>
                  <a:ext uri="{0D108BD9-81ED-4DB2-BD59-A6C34878D82A}">
                    <a16:rowId xmlns:a16="http://schemas.microsoft.com/office/drawing/2014/main" val="2203109924"/>
                  </a:ext>
                </a:extLst>
              </a:tr>
              <a:tr h="534499">
                <a:tc>
                  <a:txBody>
                    <a:bodyPr/>
                    <a:lstStyle/>
                    <a:p>
                      <a:pPr marL="0" indent="0">
                        <a:buFont typeface="+mj-lt"/>
                        <a:buNone/>
                      </a:pPr>
                      <a:r>
                        <a:rPr lang="fr-FR" sz="2000" baseline="0" dirty="0"/>
                        <a:t>1- Facteurs liés </a:t>
                      </a:r>
                      <a:r>
                        <a:rPr lang="fr-FR" sz="2000" b="1" u="sng" dirty="0"/>
                        <a:t>au patient</a:t>
                      </a:r>
                      <a:endParaRPr lang="fr-FR" sz="2000" b="1" u="sng" dirty="0">
                        <a:latin typeface="+mn-lt"/>
                      </a:endParaRPr>
                    </a:p>
                  </a:txBody>
                  <a:tcPr anchor="ctr"/>
                </a:tc>
                <a:extLst>
                  <a:ext uri="{0D108BD9-81ED-4DB2-BD59-A6C34878D82A}">
                    <a16:rowId xmlns:a16="http://schemas.microsoft.com/office/drawing/2014/main" val="1309962609"/>
                  </a:ext>
                </a:extLst>
              </a:tr>
              <a:tr h="534499">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fr-FR" sz="2000" b="0" baseline="0" dirty="0"/>
                        <a:t>2- Facteurs </a:t>
                      </a:r>
                      <a:r>
                        <a:rPr lang="fr-FR" sz="2000" b="0" u="none" kern="1200" dirty="0">
                          <a:solidFill>
                            <a:schemeClr val="dk1"/>
                          </a:solidFill>
                        </a:rPr>
                        <a:t>liés </a:t>
                      </a:r>
                      <a:r>
                        <a:rPr lang="fr-FR" sz="2000" b="1" u="sng" kern="1200" dirty="0">
                          <a:solidFill>
                            <a:schemeClr val="dk1"/>
                          </a:solidFill>
                        </a:rPr>
                        <a:t>aux taches à accomplir</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2702653563"/>
                  </a:ext>
                </a:extLst>
              </a:tr>
              <a:tr h="534499">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fr-FR" sz="2000" baseline="0" dirty="0"/>
                        <a:t>3- Facteurs liés </a:t>
                      </a:r>
                      <a:r>
                        <a:rPr lang="fr-FR" sz="2000" b="1" u="sng" kern="1200" dirty="0">
                          <a:solidFill>
                            <a:schemeClr val="dk1"/>
                          </a:solidFill>
                        </a:rPr>
                        <a:t>aux professionnels de santé</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2831105114"/>
                  </a:ext>
                </a:extLst>
              </a:tr>
              <a:tr h="534499">
                <a:tc>
                  <a:txBody>
                    <a:bodyPr/>
                    <a:lstStyle/>
                    <a:p>
                      <a:pPr marL="0" indent="0">
                        <a:buFont typeface="+mj-lt"/>
                        <a:buNone/>
                      </a:pPr>
                      <a:r>
                        <a:rPr lang="fr-FR" sz="2000" baseline="0" dirty="0"/>
                        <a:t>4- Facteurs liés </a:t>
                      </a:r>
                      <a:r>
                        <a:rPr lang="fr-FR" sz="2000" b="1" u="sng" kern="1200" dirty="0">
                          <a:solidFill>
                            <a:schemeClr val="dk1"/>
                          </a:solidFill>
                        </a:rPr>
                        <a:t>à l’équipe</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530249733"/>
                  </a:ext>
                </a:extLst>
              </a:tr>
              <a:tr h="534499">
                <a:tc>
                  <a:txBody>
                    <a:bodyPr/>
                    <a:lstStyle/>
                    <a:p>
                      <a:pPr marL="0" indent="0">
                        <a:buFont typeface="+mj-lt"/>
                        <a:buNone/>
                      </a:pPr>
                      <a:r>
                        <a:rPr lang="fr-FR" sz="2000" baseline="0" dirty="0"/>
                        <a:t>5- Facteurs</a:t>
                      </a:r>
                      <a:r>
                        <a:rPr lang="fr-FR" sz="2000" b="0" u="none" baseline="0" dirty="0"/>
                        <a:t> </a:t>
                      </a:r>
                      <a:r>
                        <a:rPr lang="fr-FR" sz="2000" b="0" u="none" kern="1200" dirty="0">
                          <a:solidFill>
                            <a:schemeClr val="dk1"/>
                          </a:solidFill>
                        </a:rPr>
                        <a:t>liés </a:t>
                      </a:r>
                      <a:r>
                        <a:rPr lang="fr-FR" sz="2000" b="1" u="sng" kern="1200" dirty="0">
                          <a:solidFill>
                            <a:schemeClr val="dk1"/>
                          </a:solidFill>
                        </a:rPr>
                        <a:t>à l’environnement de travail</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208558171"/>
                  </a:ext>
                </a:extLst>
              </a:tr>
              <a:tr h="534499">
                <a:tc>
                  <a:txBody>
                    <a:bodyPr/>
                    <a:lstStyle/>
                    <a:p>
                      <a:pPr marL="0" indent="0">
                        <a:buFont typeface="+mj-lt"/>
                        <a:buNone/>
                      </a:pPr>
                      <a:r>
                        <a:rPr lang="fr-FR" sz="2000" baseline="0" dirty="0"/>
                        <a:t>6- Facteurs liés</a:t>
                      </a:r>
                      <a:r>
                        <a:rPr lang="fr-FR" sz="2000" dirty="0"/>
                        <a:t> </a:t>
                      </a:r>
                      <a:r>
                        <a:rPr lang="fr-FR" sz="2000" b="1" u="sng" kern="1200" dirty="0">
                          <a:solidFill>
                            <a:schemeClr val="dk1"/>
                          </a:solidFill>
                        </a:rPr>
                        <a:t>à l’organisation et au management</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2068467641"/>
                  </a:ext>
                </a:extLst>
              </a:tr>
              <a:tr h="534499">
                <a:tc>
                  <a:txBody>
                    <a:bodyPr/>
                    <a:lstStyle/>
                    <a:p>
                      <a:pPr marL="0" indent="0">
                        <a:buFont typeface="+mj-lt"/>
                        <a:buNone/>
                      </a:pPr>
                      <a:r>
                        <a:rPr lang="fr-FR" sz="2000" baseline="0" dirty="0"/>
                        <a:t>7- Facteurs liés</a:t>
                      </a:r>
                      <a:r>
                        <a:rPr lang="fr-FR" sz="2000" dirty="0"/>
                        <a:t> </a:t>
                      </a:r>
                      <a:r>
                        <a:rPr lang="fr-FR" sz="2000" b="1" u="sng" kern="1200" dirty="0">
                          <a:solidFill>
                            <a:schemeClr val="dk1"/>
                          </a:solidFill>
                        </a:rPr>
                        <a:t>au contexte institutionnel</a:t>
                      </a:r>
                      <a:endParaRPr lang="fr-FR" sz="2000" b="1" u="sng" kern="1200" dirty="0">
                        <a:solidFill>
                          <a:schemeClr val="dk1"/>
                        </a:solidFill>
                        <a:latin typeface="+mn-lt"/>
                        <a:ea typeface="+mn-ea"/>
                        <a:cs typeface="+mn-cs"/>
                      </a:endParaRPr>
                    </a:p>
                  </a:txBody>
                  <a:tcPr anchor="ctr"/>
                </a:tc>
                <a:extLst>
                  <a:ext uri="{0D108BD9-81ED-4DB2-BD59-A6C34878D82A}">
                    <a16:rowId xmlns:a16="http://schemas.microsoft.com/office/drawing/2014/main" val="1102068598"/>
                  </a:ext>
                </a:extLst>
              </a:tr>
            </a:tbl>
          </a:graphicData>
        </a:graphic>
      </p:graphicFrame>
    </p:spTree>
    <p:extLst>
      <p:ext uri="{BB962C8B-B14F-4D97-AF65-F5344CB8AC3E}">
        <p14:creationId xmlns:p14="http://schemas.microsoft.com/office/powerpoint/2010/main" val="1259742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1 – Facteurs liés au patient</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10</a:t>
            </a:fld>
            <a:endParaRPr lang="fr-FR"/>
          </a:p>
        </p:txBody>
      </p:sp>
      <p:sp>
        <p:nvSpPr>
          <p:cNvPr id="5" name="Espace réservé du contenu 4">
            <a:extLst>
              <a:ext uri="{FF2B5EF4-FFF2-40B4-BE49-F238E27FC236}">
                <a16:creationId xmlns:a16="http://schemas.microsoft.com/office/drawing/2014/main" id="{23FACFE1-1FAE-47EB-AC20-ED1D0B236E89}"/>
              </a:ext>
            </a:extLst>
          </p:cNvPr>
          <p:cNvSpPr>
            <a:spLocks noGrp="1"/>
          </p:cNvSpPr>
          <p:nvPr>
            <p:ph idx="1"/>
          </p:nvPr>
        </p:nvSpPr>
        <p:spPr/>
        <p:txBody>
          <a:bodyPr/>
          <a:lstStyle/>
          <a:p>
            <a:endParaRPr lang="fr-FR"/>
          </a:p>
        </p:txBody>
      </p:sp>
      <p:graphicFrame>
        <p:nvGraphicFramePr>
          <p:cNvPr id="6" name="Espace réservé du contenu 6">
            <a:extLst>
              <a:ext uri="{FF2B5EF4-FFF2-40B4-BE49-F238E27FC236}">
                <a16:creationId xmlns:a16="http://schemas.microsoft.com/office/drawing/2014/main" id="{763845AA-3B5F-4EB4-8057-006E84C004DF}"/>
              </a:ext>
            </a:extLst>
          </p:cNvPr>
          <p:cNvGraphicFramePr>
            <a:graphicFrameLocks/>
          </p:cNvGraphicFramePr>
          <p:nvPr>
            <p:extLst>
              <p:ext uri="{D42A27DB-BD31-4B8C-83A1-F6EECF244321}">
                <p14:modId xmlns:p14="http://schemas.microsoft.com/office/powerpoint/2010/main" val="1636443968"/>
              </p:ext>
            </p:extLst>
          </p:nvPr>
        </p:nvGraphicFramePr>
        <p:xfrm>
          <a:off x="287867" y="1216088"/>
          <a:ext cx="11660168" cy="4883764"/>
        </p:xfrm>
        <a:graphic>
          <a:graphicData uri="http://schemas.openxmlformats.org/drawingml/2006/table">
            <a:tbl>
              <a:tblPr bandRow="1">
                <a:tableStyleId>{073A0DAA-6AF3-43AB-8588-CEC1D06C72B9}</a:tableStyleId>
              </a:tblPr>
              <a:tblGrid>
                <a:gridCol w="4941359">
                  <a:extLst>
                    <a:ext uri="{9D8B030D-6E8A-4147-A177-3AD203B41FA5}">
                      <a16:colId xmlns:a16="http://schemas.microsoft.com/office/drawing/2014/main" val="2749865502"/>
                    </a:ext>
                  </a:extLst>
                </a:gridCol>
                <a:gridCol w="6718809">
                  <a:extLst>
                    <a:ext uri="{9D8B030D-6E8A-4147-A177-3AD203B41FA5}">
                      <a16:colId xmlns:a16="http://schemas.microsoft.com/office/drawing/2014/main" val="285422596"/>
                    </a:ext>
                  </a:extLst>
                </a:gridCol>
              </a:tblGrid>
              <a:tr h="666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cap="small" baseline="0">
                          <a:solidFill>
                            <a:schemeClr val="dk1"/>
                          </a:solidFill>
                          <a:effectLst/>
                        </a:rPr>
                        <a:t>1.1- Antécédents</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rPr>
                        <a:t>Mode vie</a:t>
                      </a:r>
                    </a:p>
                  </a:txBody>
                  <a:tcPr/>
                </a:tc>
                <a:tc>
                  <a:txBody>
                    <a:bodyPr/>
                    <a:lstStyle/>
                    <a:p>
                      <a:endParaRPr lang="fr-FR" sz="1600"/>
                    </a:p>
                  </a:txBody>
                  <a:tcPr/>
                </a:tc>
                <a:extLst>
                  <a:ext uri="{0D108BD9-81ED-4DB2-BD59-A6C34878D82A}">
                    <a16:rowId xmlns:a16="http://schemas.microsoft.com/office/drawing/2014/main" val="2590424411"/>
                  </a:ext>
                </a:extLst>
              </a:tr>
              <a:tr h="11945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a:solidFill>
                            <a:schemeClr val="dk1"/>
                          </a:solidFill>
                          <a:effectLst/>
                        </a:rPr>
                        <a:t>1.2- </a:t>
                      </a:r>
                      <a:r>
                        <a:rPr kumimoji="0" lang="fr-FR" sz="1600" b="1" kern="1200" cap="small" baseline="0">
                          <a:solidFill>
                            <a:schemeClr val="dk1"/>
                          </a:solidFill>
                          <a:effectLst/>
                          <a:latin typeface="+mn-lt"/>
                          <a:ea typeface="+mn-ea"/>
                          <a:cs typeface="+mn-cs"/>
                        </a:rPr>
                        <a:t>Etat de santé </a:t>
                      </a:r>
                      <a:r>
                        <a:rPr kumimoji="0" lang="fr-FR" sz="1600" b="1" kern="1200">
                          <a:solidFill>
                            <a:schemeClr val="dk1"/>
                          </a:solidFill>
                          <a:effectLst/>
                        </a:rPr>
                        <a:t>(pathologies, comorbidités, dénutrition)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latin typeface="+mn-lt"/>
                          <a:ea typeface="+mn-ea"/>
                          <a:cs typeface="+mn-cs"/>
                        </a:rPr>
                        <a:t>Complexité, gravité</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latin typeface="+mn-lt"/>
                          <a:ea typeface="+mn-ea"/>
                          <a:cs typeface="+mn-cs"/>
                        </a:rPr>
                        <a:t>Personnes vulnérables (âgées, enfants, handicap…)</a:t>
                      </a:r>
                    </a:p>
                  </a:txBody>
                  <a:tcPr/>
                </a:tc>
                <a:tc>
                  <a:txBody>
                    <a:bodyPr/>
                    <a:lstStyle/>
                    <a:p>
                      <a:endParaRPr lang="fr-FR" sz="1600"/>
                    </a:p>
                  </a:txBody>
                  <a:tcPr/>
                </a:tc>
                <a:extLst>
                  <a:ext uri="{0D108BD9-81ED-4DB2-BD59-A6C34878D82A}">
                    <a16:rowId xmlns:a16="http://schemas.microsoft.com/office/drawing/2014/main" val="1321302592"/>
                  </a:ext>
                </a:extLst>
              </a:tr>
              <a:tr h="9834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1.3- </a:t>
                      </a:r>
                      <a:r>
                        <a:rPr kumimoji="0" lang="fr-FR" sz="1600" b="1" kern="1200" cap="small" baseline="0" dirty="0">
                          <a:solidFill>
                            <a:schemeClr val="dk1"/>
                          </a:solidFill>
                          <a:effectLst/>
                          <a:latin typeface="+mn-lt"/>
                          <a:ea typeface="+mn-ea"/>
                          <a:cs typeface="+mn-cs"/>
                        </a:rPr>
                        <a:t>Traitements </a:t>
                      </a:r>
                      <a:r>
                        <a:rPr kumimoji="0" lang="fr-FR" sz="1600" b="1" kern="1200" dirty="0">
                          <a:solidFill>
                            <a:schemeClr val="dk1"/>
                          </a:solidFill>
                          <a:effectLst/>
                        </a:rPr>
                        <a:t>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rPr>
                        <a:t>Risque </a:t>
                      </a:r>
                      <a:r>
                        <a:rPr kumimoji="0" lang="fr-FR" sz="1600" kern="1200" dirty="0" err="1">
                          <a:solidFill>
                            <a:schemeClr val="dk1"/>
                          </a:solidFill>
                          <a:effectLst/>
                        </a:rPr>
                        <a:t>iatrogènique</a:t>
                      </a:r>
                      <a:endParaRPr kumimoji="0" lang="fr-FR" sz="1600" kern="1200" dirty="0">
                        <a:solidFill>
                          <a:schemeClr val="dk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rPr>
                        <a:t>Modalités particulières d’hospitalisation</a:t>
                      </a:r>
                    </a:p>
                  </a:txBody>
                  <a:tcPr/>
                </a:tc>
                <a:tc>
                  <a:txBody>
                    <a:bodyPr/>
                    <a:lstStyle/>
                    <a:p>
                      <a:endParaRPr lang="fr-FR" sz="1600"/>
                    </a:p>
                  </a:txBody>
                  <a:tcPr/>
                </a:tc>
                <a:extLst>
                  <a:ext uri="{0D108BD9-81ED-4DB2-BD59-A6C34878D82A}">
                    <a16:rowId xmlns:a16="http://schemas.microsoft.com/office/drawing/2014/main" val="1492158631"/>
                  </a:ext>
                </a:extLst>
              </a:tr>
              <a:tr h="972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cap="small" baseline="0">
                          <a:solidFill>
                            <a:schemeClr val="dk1"/>
                          </a:solidFill>
                          <a:effectLst/>
                          <a:latin typeface="+mn-lt"/>
                          <a:ea typeface="+mn-ea"/>
                          <a:cs typeface="+mn-cs"/>
                        </a:rPr>
                        <a:t>1.4- Personnalité, facteurs sociaux ou familiaux </a:t>
                      </a:r>
                      <a:r>
                        <a:rPr kumimoji="0" lang="fr-FR" sz="1600" b="0" kern="1200">
                          <a:solidFill>
                            <a:schemeClr val="dk1"/>
                          </a:solidFill>
                          <a:effectLst/>
                        </a:rPr>
                        <a:t>(entourage)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latin typeface="+mn-lt"/>
                          <a:ea typeface="+mn-ea"/>
                          <a:cs typeface="+mn-cs"/>
                        </a:rPr>
                        <a:t>Problèmes de compréhension, d’expression</a:t>
                      </a:r>
                    </a:p>
                  </a:txBody>
                  <a:tcPr/>
                </a:tc>
                <a:tc>
                  <a:txBody>
                    <a:bodyPr/>
                    <a:lstStyle/>
                    <a:p>
                      <a:endParaRPr lang="fr-FR" sz="1600"/>
                    </a:p>
                  </a:txBody>
                  <a:tcPr/>
                </a:tc>
                <a:extLst>
                  <a:ext uri="{0D108BD9-81ED-4DB2-BD59-A6C34878D82A}">
                    <a16:rowId xmlns:a16="http://schemas.microsoft.com/office/drawing/2014/main" val="3735371198"/>
                  </a:ext>
                </a:extLst>
              </a:tr>
              <a:tr h="972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cap="small" baseline="0">
                          <a:solidFill>
                            <a:schemeClr val="dk1"/>
                          </a:solidFill>
                          <a:effectLst/>
                          <a:latin typeface="+mn-lt"/>
                          <a:ea typeface="+mn-ea"/>
                          <a:cs typeface="+mn-cs"/>
                        </a:rPr>
                        <a:t>1.5- Relations conflictuelles</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rPr>
                        <a:t>Mauvaise qualité de la relation soignant-patient</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rPr>
                        <a:t>Opposition, agressivité, méfiance, irrespect, défaut d’écoute…</a:t>
                      </a:r>
                    </a:p>
                  </a:txBody>
                  <a:tcPr/>
                </a:tc>
                <a:tc>
                  <a:txBody>
                    <a:bodyPr/>
                    <a:lstStyle/>
                    <a:p>
                      <a:endParaRPr lang="fr-FR" sz="1600" dirty="0"/>
                    </a:p>
                  </a:txBody>
                  <a:tcPr/>
                </a:tc>
                <a:extLst>
                  <a:ext uri="{0D108BD9-81ED-4DB2-BD59-A6C34878D82A}">
                    <a16:rowId xmlns:a16="http://schemas.microsoft.com/office/drawing/2014/main" val="1328595014"/>
                  </a:ext>
                </a:extLst>
              </a:tr>
            </a:tbl>
          </a:graphicData>
        </a:graphic>
      </p:graphicFrame>
      <p:sp>
        <p:nvSpPr>
          <p:cNvPr id="7" name="ZoneTexte 6">
            <a:extLst>
              <a:ext uri="{FF2B5EF4-FFF2-40B4-BE49-F238E27FC236}">
                <a16:creationId xmlns:a16="http://schemas.microsoft.com/office/drawing/2014/main" id="{1C193032-1BE7-4C63-8D97-5154AEDECBCE}"/>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4089829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2 – Facteurs liés aux tâches à accomplir</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11</a:t>
            </a:fld>
            <a:endParaRPr lang="fr-FR"/>
          </a:p>
        </p:txBody>
      </p:sp>
      <p:sp>
        <p:nvSpPr>
          <p:cNvPr id="7" name="ZoneTexte 6">
            <a:extLst>
              <a:ext uri="{FF2B5EF4-FFF2-40B4-BE49-F238E27FC236}">
                <a16:creationId xmlns:a16="http://schemas.microsoft.com/office/drawing/2014/main" id="{1C193032-1BE7-4C63-8D97-5154AEDECBCE}"/>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graphicFrame>
        <p:nvGraphicFramePr>
          <p:cNvPr id="8" name="Espace réservé du contenu 6">
            <a:extLst>
              <a:ext uri="{FF2B5EF4-FFF2-40B4-BE49-F238E27FC236}">
                <a16:creationId xmlns:a16="http://schemas.microsoft.com/office/drawing/2014/main" id="{2362DF5B-C904-42CA-9E02-C50457917A1F}"/>
              </a:ext>
            </a:extLst>
          </p:cNvPr>
          <p:cNvGraphicFramePr>
            <a:graphicFrameLocks/>
          </p:cNvGraphicFramePr>
          <p:nvPr>
            <p:extLst>
              <p:ext uri="{D42A27DB-BD31-4B8C-83A1-F6EECF244321}">
                <p14:modId xmlns:p14="http://schemas.microsoft.com/office/powerpoint/2010/main" val="2108618054"/>
              </p:ext>
            </p:extLst>
          </p:nvPr>
        </p:nvGraphicFramePr>
        <p:xfrm>
          <a:off x="261257" y="1328738"/>
          <a:ext cx="11586999" cy="4883679"/>
        </p:xfrm>
        <a:graphic>
          <a:graphicData uri="http://schemas.openxmlformats.org/drawingml/2006/table">
            <a:tbl>
              <a:tblPr bandRow="1">
                <a:tableStyleId>{073A0DAA-6AF3-43AB-8588-CEC1D06C72B9}</a:tableStyleId>
              </a:tblPr>
              <a:tblGrid>
                <a:gridCol w="4810806">
                  <a:extLst>
                    <a:ext uri="{9D8B030D-6E8A-4147-A177-3AD203B41FA5}">
                      <a16:colId xmlns:a16="http://schemas.microsoft.com/office/drawing/2014/main" val="2749865502"/>
                    </a:ext>
                  </a:extLst>
                </a:gridCol>
                <a:gridCol w="6776193">
                  <a:extLst>
                    <a:ext uri="{9D8B030D-6E8A-4147-A177-3AD203B41FA5}">
                      <a16:colId xmlns:a16="http://schemas.microsoft.com/office/drawing/2014/main" val="285422596"/>
                    </a:ext>
                  </a:extLst>
                </a:gridCol>
              </a:tblGrid>
              <a:tr h="941692">
                <a:tc>
                  <a:txBody>
                    <a:bodyPr/>
                    <a:lstStyle/>
                    <a:p>
                      <a:r>
                        <a:rPr lang="fr-FR" sz="1600" b="1" kern="1200">
                          <a:solidFill>
                            <a:schemeClr val="tx1"/>
                          </a:solidFill>
                          <a:effectLst/>
                        </a:rPr>
                        <a:t>2.1- </a:t>
                      </a:r>
                      <a:r>
                        <a:rPr lang="fr-FR" sz="1600" b="1" kern="1200" cap="small" baseline="0">
                          <a:solidFill>
                            <a:schemeClr val="tx1"/>
                          </a:solidFill>
                          <a:effectLst/>
                        </a:rPr>
                        <a:t>Protocoles </a:t>
                      </a:r>
                    </a:p>
                    <a:p>
                      <a:r>
                        <a:rPr lang="fr-FR" sz="1600" b="0" kern="1200" cap="small" baseline="0">
                          <a:solidFill>
                            <a:schemeClr val="tx1"/>
                          </a:solidFill>
                          <a:effectLst/>
                        </a:rPr>
                        <a:t>I</a:t>
                      </a:r>
                      <a:r>
                        <a:rPr lang="fr-FR" sz="1600" b="0" kern="1200">
                          <a:solidFill>
                            <a:schemeClr val="tx1"/>
                          </a:solidFill>
                          <a:effectLst/>
                        </a:rPr>
                        <a:t>ndisponibles, non adaptés ou non utilisés</a:t>
                      </a:r>
                    </a:p>
                    <a:p>
                      <a:r>
                        <a:rPr lang="fr-FR" sz="1600" kern="1200">
                          <a:solidFill>
                            <a:schemeClr val="tx1"/>
                          </a:solidFill>
                          <a:effectLst/>
                          <a:latin typeface="+mn-lt"/>
                          <a:ea typeface="+mn-ea"/>
                          <a:cs typeface="+mn-cs"/>
                        </a:rPr>
                        <a:t>par méconnaissance, oubli, refus d’utilisation</a:t>
                      </a:r>
                    </a:p>
                  </a:txBody>
                  <a:tcPr/>
                </a:tc>
                <a:tc>
                  <a:txBody>
                    <a:bodyPr/>
                    <a:lstStyle/>
                    <a:p>
                      <a:endParaRPr lang="fr-FR" sz="1600"/>
                    </a:p>
                  </a:txBody>
                  <a:tcPr/>
                </a:tc>
                <a:extLst>
                  <a:ext uri="{0D108BD9-81ED-4DB2-BD59-A6C34878D82A}">
                    <a16:rowId xmlns:a16="http://schemas.microsoft.com/office/drawing/2014/main" val="2590424411"/>
                  </a:ext>
                </a:extLst>
              </a:tr>
              <a:tr h="1224201">
                <a:tc>
                  <a:txBody>
                    <a:bodyPr/>
                    <a:lstStyle/>
                    <a:p>
                      <a:r>
                        <a:rPr lang="fr-FR" sz="1600" b="1" kern="1200">
                          <a:solidFill>
                            <a:schemeClr val="tx1"/>
                          </a:solidFill>
                          <a:effectLst/>
                        </a:rPr>
                        <a:t>2.2- </a:t>
                      </a:r>
                      <a:r>
                        <a:rPr lang="fr-FR" sz="1600" b="1" kern="1200" cap="small" baseline="0">
                          <a:solidFill>
                            <a:schemeClr val="tx1"/>
                          </a:solidFill>
                          <a:effectLst/>
                          <a:latin typeface="+mn-lt"/>
                          <a:ea typeface="+mn-ea"/>
                          <a:cs typeface="+mn-cs"/>
                        </a:rPr>
                        <a:t>Résultats d'examens complémentaires </a:t>
                      </a:r>
                    </a:p>
                    <a:p>
                      <a:r>
                        <a:rPr lang="fr-FR" sz="1600" b="0" kern="1200">
                          <a:solidFill>
                            <a:schemeClr val="tx1"/>
                          </a:solidFill>
                          <a:effectLst/>
                        </a:rPr>
                        <a:t>non disponibles ou non pertinents</a:t>
                      </a:r>
                    </a:p>
                    <a:p>
                      <a:r>
                        <a:rPr lang="fr-FR" sz="1600" kern="1200">
                          <a:solidFill>
                            <a:schemeClr val="tx1"/>
                          </a:solidFill>
                          <a:effectLst/>
                          <a:latin typeface="+mn-lt"/>
                          <a:ea typeface="+mn-ea"/>
                          <a:cs typeface="+mn-cs"/>
                        </a:rPr>
                        <a:t>Difficulté d’accès, de réalisation, de transmission des résultats</a:t>
                      </a:r>
                    </a:p>
                  </a:txBody>
                  <a:tcPr/>
                </a:tc>
                <a:tc>
                  <a:txBody>
                    <a:bodyPr/>
                    <a:lstStyle/>
                    <a:p>
                      <a:endParaRPr lang="fr-FR" sz="1600"/>
                    </a:p>
                  </a:txBody>
                  <a:tcPr/>
                </a:tc>
                <a:extLst>
                  <a:ext uri="{0D108BD9-81ED-4DB2-BD59-A6C34878D82A}">
                    <a16:rowId xmlns:a16="http://schemas.microsoft.com/office/drawing/2014/main" val="1321302592"/>
                  </a:ext>
                </a:extLst>
              </a:tr>
              <a:tr h="1116909">
                <a:tc>
                  <a:txBody>
                    <a:bodyPr/>
                    <a:lstStyle/>
                    <a:p>
                      <a:r>
                        <a:rPr lang="fr-FR" sz="1600" b="1" kern="1200">
                          <a:solidFill>
                            <a:schemeClr val="tx1"/>
                          </a:solidFill>
                          <a:effectLst/>
                        </a:rPr>
                        <a:t>2.3- </a:t>
                      </a:r>
                      <a:r>
                        <a:rPr lang="fr-FR" sz="1600" b="1" kern="1200" cap="small" baseline="0">
                          <a:solidFill>
                            <a:schemeClr val="tx1"/>
                          </a:solidFill>
                          <a:effectLst/>
                          <a:latin typeface="+mn-lt"/>
                          <a:ea typeface="+mn-ea"/>
                          <a:cs typeface="+mn-cs"/>
                        </a:rPr>
                        <a:t>Aides à la décision </a:t>
                      </a:r>
                    </a:p>
                    <a:p>
                      <a:r>
                        <a:rPr lang="fr-FR" sz="1600" kern="1200">
                          <a:solidFill>
                            <a:schemeClr val="tx1"/>
                          </a:solidFill>
                          <a:effectLst/>
                        </a:rPr>
                        <a:t>Absence ou insuffisance d’équipements spécifiques, algorithmes décisionnels, logiciels, recommandations</a:t>
                      </a:r>
                    </a:p>
                  </a:txBody>
                  <a:tcPr/>
                </a:tc>
                <a:tc>
                  <a:txBody>
                    <a:bodyPr/>
                    <a:lstStyle/>
                    <a:p>
                      <a:endParaRPr lang="fr-FR" sz="1600"/>
                    </a:p>
                  </a:txBody>
                  <a:tcPr/>
                </a:tc>
                <a:extLst>
                  <a:ext uri="{0D108BD9-81ED-4DB2-BD59-A6C34878D82A}">
                    <a16:rowId xmlns:a16="http://schemas.microsoft.com/office/drawing/2014/main" val="1492158631"/>
                  </a:ext>
                </a:extLst>
              </a:tr>
              <a:tr h="9416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a:solidFill>
                            <a:schemeClr val="tx1"/>
                          </a:solidFill>
                          <a:effectLst/>
                        </a:rPr>
                        <a:t>2.4- </a:t>
                      </a:r>
                      <a:r>
                        <a:rPr lang="fr-FR" sz="1600" b="1" kern="1200" cap="small" baseline="0">
                          <a:solidFill>
                            <a:schemeClr val="tx1"/>
                          </a:solidFill>
                          <a:effectLst/>
                          <a:latin typeface="+mn-lt"/>
                          <a:ea typeface="+mn-ea"/>
                          <a:cs typeface="+mn-cs"/>
                        </a:rPr>
                        <a:t>Définition des tâches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kern="1200">
                          <a:solidFill>
                            <a:schemeClr val="tx1"/>
                          </a:solidFill>
                          <a:effectLst/>
                        </a:rPr>
                        <a:t>Imprécise, inadéquate ou absente </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kern="1200">
                          <a:solidFill>
                            <a:schemeClr val="tx1"/>
                          </a:solidFill>
                          <a:effectLst/>
                        </a:rPr>
                        <a:t>(quel personnel, quelle compétence, quel acte…)</a:t>
                      </a:r>
                    </a:p>
                  </a:txBody>
                  <a:tcPr/>
                </a:tc>
                <a:tc>
                  <a:txBody>
                    <a:bodyPr/>
                    <a:lstStyle/>
                    <a:p>
                      <a:endParaRPr lang="fr-FR" sz="1600"/>
                    </a:p>
                  </a:txBody>
                  <a:tcPr/>
                </a:tc>
                <a:extLst>
                  <a:ext uri="{0D108BD9-81ED-4DB2-BD59-A6C34878D82A}">
                    <a16:rowId xmlns:a16="http://schemas.microsoft.com/office/drawing/2014/main" val="3735371198"/>
                  </a:ext>
                </a:extLst>
              </a:tr>
              <a:tr h="6591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a:solidFill>
                            <a:schemeClr val="tx1"/>
                          </a:solidFill>
                          <a:effectLst/>
                        </a:rPr>
                        <a:t>2-5. </a:t>
                      </a:r>
                      <a:r>
                        <a:rPr lang="fr-FR" sz="1600" b="1" kern="1200" cap="small" baseline="0">
                          <a:solidFill>
                            <a:schemeClr val="tx1"/>
                          </a:solidFill>
                          <a:effectLst/>
                          <a:latin typeface="+mn-lt"/>
                          <a:ea typeface="+mn-ea"/>
                          <a:cs typeface="+mn-cs"/>
                        </a:rPr>
                        <a:t>Programmation, planification </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kern="1200">
                          <a:solidFill>
                            <a:schemeClr val="tx1"/>
                          </a:solidFill>
                          <a:effectLst/>
                        </a:rPr>
                        <a:t>Déficiente ou inadaptée</a:t>
                      </a:r>
                      <a:endParaRPr lang="fr-FR" sz="1600"/>
                    </a:p>
                  </a:txBody>
                  <a:tcPr/>
                </a:tc>
                <a:tc>
                  <a:txBody>
                    <a:bodyPr/>
                    <a:lstStyle/>
                    <a:p>
                      <a:endParaRPr lang="fr-FR" sz="1600"/>
                    </a:p>
                  </a:txBody>
                  <a:tcPr/>
                </a:tc>
                <a:extLst>
                  <a:ext uri="{0D108BD9-81ED-4DB2-BD59-A6C34878D82A}">
                    <a16:rowId xmlns:a16="http://schemas.microsoft.com/office/drawing/2014/main" val="1328595014"/>
                  </a:ext>
                </a:extLst>
              </a:tr>
            </a:tbl>
          </a:graphicData>
        </a:graphic>
      </p:graphicFrame>
    </p:spTree>
    <p:extLst>
      <p:ext uri="{BB962C8B-B14F-4D97-AF65-F5344CB8AC3E}">
        <p14:creationId xmlns:p14="http://schemas.microsoft.com/office/powerpoint/2010/main" val="1172364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a:xfrm>
            <a:off x="287867" y="359255"/>
            <a:ext cx="11616267" cy="769820"/>
          </a:xfrm>
        </p:spPr>
        <p:txBody>
          <a:bodyPr>
            <a:normAutofit fontScale="90000"/>
          </a:bodyPr>
          <a:lstStyle/>
          <a:p>
            <a:r>
              <a:rPr lang="fr-FR"/>
              <a:t>3 – Facteurs liés aux professionnels de santé</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12</a:t>
            </a:fld>
            <a:endParaRPr lang="fr-FR"/>
          </a:p>
        </p:txBody>
      </p:sp>
      <p:graphicFrame>
        <p:nvGraphicFramePr>
          <p:cNvPr id="9" name="Espace réservé du contenu 6">
            <a:extLst>
              <a:ext uri="{FF2B5EF4-FFF2-40B4-BE49-F238E27FC236}">
                <a16:creationId xmlns:a16="http://schemas.microsoft.com/office/drawing/2014/main" id="{1778919C-3E79-43FC-A68B-DDC91E7DBD54}"/>
              </a:ext>
            </a:extLst>
          </p:cNvPr>
          <p:cNvGraphicFramePr>
            <a:graphicFrameLocks/>
          </p:cNvGraphicFramePr>
          <p:nvPr>
            <p:extLst>
              <p:ext uri="{D42A27DB-BD31-4B8C-83A1-F6EECF244321}">
                <p14:modId xmlns:p14="http://schemas.microsoft.com/office/powerpoint/2010/main" val="3120477098"/>
              </p:ext>
            </p:extLst>
          </p:nvPr>
        </p:nvGraphicFramePr>
        <p:xfrm>
          <a:off x="287867" y="1388695"/>
          <a:ext cx="11616266" cy="4449257"/>
        </p:xfrm>
        <a:graphic>
          <a:graphicData uri="http://schemas.openxmlformats.org/drawingml/2006/table">
            <a:tbl>
              <a:tblPr bandRow="1">
                <a:tableStyleId>{073A0DAA-6AF3-43AB-8588-CEC1D06C72B9}</a:tableStyleId>
              </a:tblPr>
              <a:tblGrid>
                <a:gridCol w="4927071">
                  <a:extLst>
                    <a:ext uri="{9D8B030D-6E8A-4147-A177-3AD203B41FA5}">
                      <a16:colId xmlns:a16="http://schemas.microsoft.com/office/drawing/2014/main" val="2749865502"/>
                    </a:ext>
                  </a:extLst>
                </a:gridCol>
                <a:gridCol w="6689195">
                  <a:extLst>
                    <a:ext uri="{9D8B030D-6E8A-4147-A177-3AD203B41FA5}">
                      <a16:colId xmlns:a16="http://schemas.microsoft.com/office/drawing/2014/main" val="285422596"/>
                    </a:ext>
                  </a:extLst>
                </a:gridCol>
              </a:tblGrid>
              <a:tr h="2282621">
                <a:tc>
                  <a:txBody>
                    <a:bodyPr/>
                    <a:lstStyle/>
                    <a:p>
                      <a:r>
                        <a:rPr lang="fr-FR" sz="1600" b="1" dirty="0"/>
                        <a:t>3.1- </a:t>
                      </a:r>
                      <a:r>
                        <a:rPr lang="fr-FR" sz="1600" b="1" cap="small" baseline="0" dirty="0"/>
                        <a:t>Qualifications, compétences </a:t>
                      </a:r>
                    </a:p>
                    <a:p>
                      <a:r>
                        <a:rPr lang="fr-FR" sz="1600" dirty="0"/>
                        <a:t>Inadéquation des qualifications, des attitudes</a:t>
                      </a:r>
                    </a:p>
                    <a:p>
                      <a:r>
                        <a:rPr lang="fr-FR" sz="1600" dirty="0"/>
                        <a:t>Manque d'entrainement à des situations particulières (urgences vitales, gestes particuliers ...) </a:t>
                      </a:r>
                    </a:p>
                    <a:p>
                      <a:r>
                        <a:rPr lang="fr-FR" sz="1600" dirty="0"/>
                        <a:t>Manque de motivation</a:t>
                      </a:r>
                      <a:endParaRPr kumimoji="0" lang="fr-FR" sz="1600" kern="1200" dirty="0">
                        <a:solidFill>
                          <a:schemeClr val="dk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2590424411"/>
                  </a:ext>
                </a:extLst>
              </a:tr>
              <a:tr h="21666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a:solidFill>
                            <a:schemeClr val="dk1"/>
                          </a:solidFill>
                          <a:effectLst/>
                        </a:rPr>
                        <a:t>3.2- </a:t>
                      </a:r>
                      <a:r>
                        <a:rPr lang="fr-FR" sz="1600" b="1" kern="1200" cap="small" baseline="0">
                          <a:solidFill>
                            <a:schemeClr val="dk1"/>
                          </a:solidFill>
                          <a:latin typeface="+mn-lt"/>
                          <a:ea typeface="+mn-ea"/>
                          <a:cs typeface="+mn-cs"/>
                        </a:rPr>
                        <a:t>Facteurs de stress physique ou psychologique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rPr>
                        <a:t>Mauvaise disposition physique ou mentale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latin typeface="+mn-lt"/>
                          <a:ea typeface="+mn-ea"/>
                          <a:cs typeface="+mn-cs"/>
                        </a:rPr>
                        <a:t>Surcharge de travail</a:t>
                      </a:r>
                    </a:p>
                  </a:txBody>
                  <a:tcPr/>
                </a:tc>
                <a:tc>
                  <a:txBody>
                    <a:bodyPr/>
                    <a:lstStyle/>
                    <a:p>
                      <a:endParaRPr lang="fr-FR" sz="1600" dirty="0"/>
                    </a:p>
                  </a:txBody>
                  <a:tcPr/>
                </a:tc>
                <a:extLst>
                  <a:ext uri="{0D108BD9-81ED-4DB2-BD59-A6C34878D82A}">
                    <a16:rowId xmlns:a16="http://schemas.microsoft.com/office/drawing/2014/main" val="1321302592"/>
                  </a:ext>
                </a:extLst>
              </a:tr>
            </a:tbl>
          </a:graphicData>
        </a:graphic>
      </p:graphicFrame>
      <p:sp>
        <p:nvSpPr>
          <p:cNvPr id="8" name="ZoneTexte 7">
            <a:extLst>
              <a:ext uri="{FF2B5EF4-FFF2-40B4-BE49-F238E27FC236}">
                <a16:creationId xmlns:a16="http://schemas.microsoft.com/office/drawing/2014/main" id="{79483820-AEBD-4508-8069-7F07E8B57589}"/>
              </a:ext>
            </a:extLst>
          </p:cNvPr>
          <p:cNvSpPr txBox="1"/>
          <p:nvPr/>
        </p:nvSpPr>
        <p:spPr>
          <a:xfrm>
            <a:off x="8351066" y="152086"/>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103017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4 – Facteurs liés à l’équipe</a:t>
            </a:r>
            <a:br>
              <a:rPr lang="fr-FR"/>
            </a:br>
            <a:r>
              <a:rPr lang="fr-FR" sz="2200" b="0" i="1">
                <a:solidFill>
                  <a:schemeClr val="tx2"/>
                </a:solidFill>
              </a:rPr>
              <a:t>Détailler le(s) facteur(s) retenu(s) comme ayant pu favoriser la survenue de l’EIAS  </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13</a:t>
            </a:fld>
            <a:endParaRPr lang="fr-FR"/>
          </a:p>
        </p:txBody>
      </p:sp>
      <p:sp>
        <p:nvSpPr>
          <p:cNvPr id="7" name="ZoneTexte 6">
            <a:extLst>
              <a:ext uri="{FF2B5EF4-FFF2-40B4-BE49-F238E27FC236}">
                <a16:creationId xmlns:a16="http://schemas.microsoft.com/office/drawing/2014/main" id="{1C193032-1BE7-4C63-8D97-5154AEDECBCE}"/>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graphicFrame>
        <p:nvGraphicFramePr>
          <p:cNvPr id="9" name="Espace réservé du contenu 6">
            <a:extLst>
              <a:ext uri="{FF2B5EF4-FFF2-40B4-BE49-F238E27FC236}">
                <a16:creationId xmlns:a16="http://schemas.microsoft.com/office/drawing/2014/main" id="{6D649002-89A3-42A8-9261-05512BC8B2D5}"/>
              </a:ext>
            </a:extLst>
          </p:cNvPr>
          <p:cNvGraphicFramePr>
            <a:graphicFrameLocks/>
          </p:cNvGraphicFramePr>
          <p:nvPr>
            <p:extLst>
              <p:ext uri="{D42A27DB-BD31-4B8C-83A1-F6EECF244321}">
                <p14:modId xmlns:p14="http://schemas.microsoft.com/office/powerpoint/2010/main" val="3767889304"/>
              </p:ext>
            </p:extLst>
          </p:nvPr>
        </p:nvGraphicFramePr>
        <p:xfrm>
          <a:off x="128588" y="1165252"/>
          <a:ext cx="11993592" cy="5120026"/>
        </p:xfrm>
        <a:graphic>
          <a:graphicData uri="http://schemas.openxmlformats.org/drawingml/2006/table">
            <a:tbl>
              <a:tblPr bandRow="1">
                <a:tableStyleId>{073A0DAA-6AF3-43AB-8588-CEC1D06C72B9}</a:tableStyleId>
              </a:tblPr>
              <a:tblGrid>
                <a:gridCol w="6479456">
                  <a:extLst>
                    <a:ext uri="{9D8B030D-6E8A-4147-A177-3AD203B41FA5}">
                      <a16:colId xmlns:a16="http://schemas.microsoft.com/office/drawing/2014/main" val="2749865502"/>
                    </a:ext>
                  </a:extLst>
                </a:gridCol>
                <a:gridCol w="5514136">
                  <a:extLst>
                    <a:ext uri="{9D8B030D-6E8A-4147-A177-3AD203B41FA5}">
                      <a16:colId xmlns:a16="http://schemas.microsoft.com/office/drawing/2014/main" val="285422596"/>
                    </a:ext>
                  </a:extLst>
                </a:gridCol>
              </a:tblGrid>
              <a:tr h="780911">
                <a:tc>
                  <a:txBody>
                    <a:bodyPr/>
                    <a:lstStyle/>
                    <a:p>
                      <a:r>
                        <a:rPr lang="fr-FR" sz="1600" b="1">
                          <a:effectLst/>
                          <a:latin typeface="+mn-lt"/>
                        </a:rPr>
                        <a:t>4.1- </a:t>
                      </a:r>
                      <a:r>
                        <a:rPr lang="fr-FR" sz="1600" b="1" cap="small" baseline="0">
                          <a:effectLst/>
                          <a:latin typeface="+mn-lt"/>
                        </a:rPr>
                        <a:t>Communication entre professionnels </a:t>
                      </a:r>
                    </a:p>
                    <a:p>
                      <a:r>
                        <a:rPr lang="fr-FR" sz="1600" cap="small" baseline="0">
                          <a:effectLst/>
                          <a:latin typeface="+mn-lt"/>
                        </a:rPr>
                        <a:t>D</a:t>
                      </a:r>
                      <a:r>
                        <a:rPr lang="fr-FR" sz="1600">
                          <a:effectLst/>
                          <a:latin typeface="+mn-lt"/>
                        </a:rPr>
                        <a:t>éfaillante, verrouillée ou absente</a:t>
                      </a:r>
                    </a:p>
                    <a:p>
                      <a:r>
                        <a:rPr lang="fr-FR" sz="1600" kern="1200">
                          <a:solidFill>
                            <a:schemeClr val="tx1"/>
                          </a:solidFill>
                          <a:effectLst/>
                          <a:latin typeface="+mn-lt"/>
                          <a:ea typeface="+mn-ea"/>
                          <a:cs typeface="+mn-cs"/>
                        </a:rPr>
                        <a:t>Difficulté d’expression, conflits sous-jacents ou mauvaise ambiance</a:t>
                      </a:r>
                    </a:p>
                  </a:txBody>
                  <a:tcPr/>
                </a:tc>
                <a:tc>
                  <a:txBody>
                    <a:bodyPr/>
                    <a:lstStyle/>
                    <a:p>
                      <a:pPr>
                        <a:lnSpc>
                          <a:spcPct val="107000"/>
                        </a:lnSpc>
                        <a:spcAft>
                          <a:spcPts val="0"/>
                        </a:spcAft>
                      </a:pPr>
                      <a:endParaRPr lang="fr-FR" sz="16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90424411"/>
                  </a:ext>
                </a:extLst>
              </a:tr>
              <a:tr h="549530">
                <a:tc>
                  <a:txBody>
                    <a:bodyPr/>
                    <a:lstStyle/>
                    <a:p>
                      <a:r>
                        <a:rPr lang="fr-FR" sz="1600" b="1">
                          <a:effectLst/>
                          <a:latin typeface="+mn-lt"/>
                        </a:rPr>
                        <a:t>4.2- </a:t>
                      </a:r>
                      <a:r>
                        <a:rPr lang="fr-FR" sz="1600" b="1" kern="1200" cap="small" baseline="0">
                          <a:solidFill>
                            <a:schemeClr val="dk1"/>
                          </a:solidFill>
                          <a:effectLst/>
                          <a:latin typeface="+mn-lt"/>
                          <a:ea typeface="+mn-ea"/>
                          <a:cs typeface="+mn-cs"/>
                        </a:rPr>
                        <a:t>Communication vers le patient et son entourage</a:t>
                      </a:r>
                    </a:p>
                    <a:p>
                      <a:r>
                        <a:rPr lang="fr-FR" sz="1600" kern="1200">
                          <a:solidFill>
                            <a:schemeClr val="tx1"/>
                          </a:solidFill>
                          <a:effectLst/>
                          <a:latin typeface="+mn-lt"/>
                          <a:ea typeface="+mn-ea"/>
                          <a:cs typeface="+mn-cs"/>
                        </a:rPr>
                        <a:t>Défaut d’information, de relation</a:t>
                      </a:r>
                    </a:p>
                  </a:txBody>
                  <a:tcPr/>
                </a:tc>
                <a:tc>
                  <a:txBody>
                    <a:bodyPr/>
                    <a:lstStyle/>
                    <a:p>
                      <a:endParaRPr lang="fr-FR" sz="1600">
                        <a:latin typeface="+mn-lt"/>
                      </a:endParaRPr>
                    </a:p>
                  </a:txBody>
                  <a:tcPr/>
                </a:tc>
                <a:extLst>
                  <a:ext uri="{0D108BD9-81ED-4DB2-BD59-A6C34878D82A}">
                    <a16:rowId xmlns:a16="http://schemas.microsoft.com/office/drawing/2014/main" val="1321302592"/>
                  </a:ext>
                </a:extLst>
              </a:tr>
              <a:tr h="669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kern="1200" cap="small" baseline="0">
                          <a:solidFill>
                            <a:schemeClr val="dk1"/>
                          </a:solidFill>
                          <a:effectLst/>
                          <a:latin typeface="+mn-lt"/>
                          <a:ea typeface="+mn-ea"/>
                          <a:cs typeface="+mn-cs"/>
                        </a:rPr>
                        <a:t>4.3- Informations écrites </a:t>
                      </a:r>
                      <a:r>
                        <a:rPr lang="fr-FR" sz="1600" b="1">
                          <a:effectLst/>
                          <a:latin typeface="+mn-lt"/>
                        </a:rPr>
                        <a:t>(dossier patient, etc.) </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a:effectLst/>
                          <a:latin typeface="+mn-lt"/>
                        </a:rPr>
                        <a:t>Absentes, insuffisantes, non disponibles v</a:t>
                      </a:r>
                      <a:r>
                        <a:rPr lang="fr-FR" sz="1600">
                          <a:effectLst/>
                          <a:latin typeface="+mn-lt"/>
                          <a:ea typeface="Times New Roman" panose="02020603050405020304" pitchFamily="18" charset="0"/>
                          <a:cs typeface="Times New Roman" panose="02020603050405020304" pitchFamily="18" charset="0"/>
                        </a:rPr>
                        <a:t>oire divergentes</a:t>
                      </a:r>
                    </a:p>
                  </a:txBody>
                  <a:tcPr/>
                </a:tc>
                <a:tc>
                  <a:txBody>
                    <a:bodyPr/>
                    <a:lstStyle/>
                    <a:p>
                      <a:endParaRPr lang="fr-FR" sz="1600">
                        <a:latin typeface="+mn-lt"/>
                      </a:endParaRPr>
                    </a:p>
                  </a:txBody>
                  <a:tcPr/>
                </a:tc>
                <a:extLst>
                  <a:ext uri="{0D108BD9-81ED-4DB2-BD59-A6C34878D82A}">
                    <a16:rowId xmlns:a16="http://schemas.microsoft.com/office/drawing/2014/main" val="1492158631"/>
                  </a:ext>
                </a:extLst>
              </a:tr>
              <a:tr h="5495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a:effectLst/>
                          <a:latin typeface="+mn-lt"/>
                        </a:rPr>
                        <a:t>4.4- </a:t>
                      </a:r>
                      <a:r>
                        <a:rPr lang="fr-FR" sz="1600" b="1" kern="1200" cap="small" baseline="0">
                          <a:solidFill>
                            <a:schemeClr val="dk1"/>
                          </a:solidFill>
                          <a:effectLst/>
                          <a:latin typeface="+mn-lt"/>
                          <a:ea typeface="+mn-ea"/>
                          <a:cs typeface="+mn-cs"/>
                        </a:rPr>
                        <a:t>Transmissions et alertes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a:effectLst/>
                          <a:latin typeface="+mn-lt"/>
                          <a:ea typeface="Times New Roman" panose="02020603050405020304" pitchFamily="18" charset="0"/>
                          <a:cs typeface="Times New Roman" panose="02020603050405020304" pitchFamily="18" charset="0"/>
                        </a:rPr>
                        <a:t>Défaut de transmission, manque d’informations cruciales</a:t>
                      </a:r>
                    </a:p>
                  </a:txBody>
                  <a:tcPr/>
                </a:tc>
                <a:tc>
                  <a:txBody>
                    <a:bodyPr/>
                    <a:lstStyle/>
                    <a:p>
                      <a:endParaRPr lang="fr-FR" sz="1600">
                        <a:latin typeface="+mn-lt"/>
                      </a:endParaRPr>
                    </a:p>
                  </a:txBody>
                  <a:tcPr/>
                </a:tc>
                <a:extLst>
                  <a:ext uri="{0D108BD9-81ED-4DB2-BD59-A6C34878D82A}">
                    <a16:rowId xmlns:a16="http://schemas.microsoft.com/office/drawing/2014/main" val="3735371198"/>
                  </a:ext>
                </a:extLst>
              </a:tr>
              <a:tr h="780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a:effectLst/>
                          <a:latin typeface="+mn-lt"/>
                        </a:rPr>
                        <a:t>4.5- C</a:t>
                      </a:r>
                      <a:r>
                        <a:rPr lang="fr-FR" sz="1600" b="1" kern="1200" cap="small" baseline="0" dirty="0">
                          <a:solidFill>
                            <a:schemeClr val="dk1"/>
                          </a:solidFill>
                          <a:effectLst/>
                          <a:latin typeface="+mn-lt"/>
                          <a:ea typeface="+mn-ea"/>
                          <a:cs typeface="+mn-cs"/>
                        </a:rPr>
                        <a:t>omposition de l’équipe </a:t>
                      </a:r>
                      <a:r>
                        <a:rPr lang="fr-FR" sz="1600" b="1" dirty="0">
                          <a:effectLst/>
                          <a:latin typeface="+mn-lt"/>
                        </a:rPr>
                        <a:t>/ </a:t>
                      </a:r>
                      <a:r>
                        <a:rPr lang="fr-FR" sz="1600" b="1" kern="1200" cap="small" baseline="0" dirty="0">
                          <a:solidFill>
                            <a:schemeClr val="dk1"/>
                          </a:solidFill>
                          <a:effectLst/>
                          <a:latin typeface="+mn-lt"/>
                          <a:ea typeface="+mn-ea"/>
                          <a:cs typeface="+mn-cs"/>
                        </a:rPr>
                        <a:t>Répartition des taches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dk1"/>
                          </a:solidFill>
                          <a:effectLst/>
                          <a:latin typeface="+mn-lt"/>
                          <a:ea typeface="+mn-ea"/>
                          <a:cs typeface="+mn-cs"/>
                        </a:rPr>
                        <a:t>Incohérence ou déséquilibre de la répartition des tâches, g</a:t>
                      </a:r>
                      <a:r>
                        <a:rPr lang="fr-FR" sz="1600" dirty="0">
                          <a:effectLst/>
                          <a:latin typeface="+mn-lt"/>
                        </a:rPr>
                        <a:t>lissement des tâches</a:t>
                      </a:r>
                      <a:endParaRPr lang="fr-FR" sz="1600" dirty="0">
                        <a:latin typeface="+mn-lt"/>
                      </a:endParaRPr>
                    </a:p>
                  </a:txBody>
                  <a:tcPr/>
                </a:tc>
                <a:tc>
                  <a:txBody>
                    <a:bodyPr/>
                    <a:lstStyle/>
                    <a:p>
                      <a:endParaRPr lang="fr-FR" sz="1600">
                        <a:latin typeface="+mn-lt"/>
                      </a:endParaRPr>
                    </a:p>
                  </a:txBody>
                  <a:tcPr/>
                </a:tc>
                <a:extLst>
                  <a:ext uri="{0D108BD9-81ED-4DB2-BD59-A6C34878D82A}">
                    <a16:rowId xmlns:a16="http://schemas.microsoft.com/office/drawing/2014/main" val="1328595014"/>
                  </a:ext>
                </a:extLst>
              </a:tr>
              <a:tr h="780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a:effectLst/>
                          <a:latin typeface="+mn-lt"/>
                        </a:rPr>
                        <a:t>4.6- </a:t>
                      </a:r>
                      <a:r>
                        <a:rPr lang="fr-FR" sz="1600" b="1" kern="1200" cap="small" baseline="0" dirty="0">
                          <a:solidFill>
                            <a:schemeClr val="dk1"/>
                          </a:solidFill>
                          <a:effectLst/>
                          <a:latin typeface="+mn-lt"/>
                          <a:ea typeface="+mn-ea"/>
                          <a:cs typeface="+mn-cs"/>
                        </a:rPr>
                        <a:t>Encadrement, supervision</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effectLst/>
                          <a:latin typeface="+mn-lt"/>
                        </a:rPr>
                        <a:t>Défaut de leadership, d’encadrement, de coordination, de supervision, indisponibilité, non-réponse</a:t>
                      </a:r>
                      <a:endParaRPr lang="fr-FR" sz="1600" dirty="0">
                        <a:latin typeface="+mn-lt"/>
                      </a:endParaRPr>
                    </a:p>
                  </a:txBody>
                  <a:tcPr/>
                </a:tc>
                <a:tc>
                  <a:txBody>
                    <a:bodyPr/>
                    <a:lstStyle/>
                    <a:p>
                      <a:endParaRPr lang="fr-FR" sz="1600">
                        <a:latin typeface="+mn-lt"/>
                      </a:endParaRPr>
                    </a:p>
                  </a:txBody>
                  <a:tcPr/>
                </a:tc>
                <a:extLst>
                  <a:ext uri="{0D108BD9-81ED-4DB2-BD59-A6C34878D82A}">
                    <a16:rowId xmlns:a16="http://schemas.microsoft.com/office/drawing/2014/main" val="208092371"/>
                  </a:ext>
                </a:extLst>
              </a:tr>
              <a:tr h="780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1">
                          <a:effectLst/>
                          <a:latin typeface="+mn-lt"/>
                        </a:rPr>
                        <a:t>4.7- </a:t>
                      </a:r>
                      <a:r>
                        <a:rPr lang="fr-FR" sz="1600" b="1" kern="1200" cap="small" baseline="0">
                          <a:solidFill>
                            <a:schemeClr val="dk1"/>
                          </a:solidFill>
                          <a:effectLst/>
                          <a:latin typeface="+mn-lt"/>
                          <a:ea typeface="+mn-ea"/>
                          <a:cs typeface="+mn-cs"/>
                        </a:rPr>
                        <a:t>Demandes de soutien ou comportements face aux incidents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a:effectLst/>
                          <a:latin typeface="+mn-lt"/>
                        </a:rPr>
                        <a:t>Manque de soutien par les pairs, entre différentes professions, défaut d’adaptation</a:t>
                      </a:r>
                      <a:endParaRPr lang="fr-FR" sz="1600">
                        <a:latin typeface="+mn-lt"/>
                      </a:endParaRPr>
                    </a:p>
                  </a:txBody>
                  <a:tcPr/>
                </a:tc>
                <a:tc>
                  <a:txBody>
                    <a:bodyPr/>
                    <a:lstStyle/>
                    <a:p>
                      <a:endParaRPr lang="fr-FR" sz="1600" dirty="0">
                        <a:latin typeface="+mn-lt"/>
                      </a:endParaRPr>
                    </a:p>
                  </a:txBody>
                  <a:tcPr/>
                </a:tc>
                <a:extLst>
                  <a:ext uri="{0D108BD9-81ED-4DB2-BD59-A6C34878D82A}">
                    <a16:rowId xmlns:a16="http://schemas.microsoft.com/office/drawing/2014/main" val="193549792"/>
                  </a:ext>
                </a:extLst>
              </a:tr>
            </a:tbl>
          </a:graphicData>
        </a:graphic>
      </p:graphicFrame>
    </p:spTree>
    <p:extLst>
      <p:ext uri="{BB962C8B-B14F-4D97-AF65-F5344CB8AC3E}">
        <p14:creationId xmlns:p14="http://schemas.microsoft.com/office/powerpoint/2010/main" val="350920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5 – Facteurs liés à l’environnement de travail</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14</a:t>
            </a:fld>
            <a:endParaRPr lang="fr-FR"/>
          </a:p>
        </p:txBody>
      </p:sp>
      <p:graphicFrame>
        <p:nvGraphicFramePr>
          <p:cNvPr id="10" name="Espace réservé du contenu 6">
            <a:extLst>
              <a:ext uri="{FF2B5EF4-FFF2-40B4-BE49-F238E27FC236}">
                <a16:creationId xmlns:a16="http://schemas.microsoft.com/office/drawing/2014/main" id="{9349629A-DA84-404F-9748-9C98049FF5C5}"/>
              </a:ext>
            </a:extLst>
          </p:cNvPr>
          <p:cNvGraphicFramePr>
            <a:graphicFrameLocks/>
          </p:cNvGraphicFramePr>
          <p:nvPr>
            <p:extLst>
              <p:ext uri="{D42A27DB-BD31-4B8C-83A1-F6EECF244321}">
                <p14:modId xmlns:p14="http://schemas.microsoft.com/office/powerpoint/2010/main" val="3898129654"/>
              </p:ext>
            </p:extLst>
          </p:nvPr>
        </p:nvGraphicFramePr>
        <p:xfrm>
          <a:off x="110359" y="1125277"/>
          <a:ext cx="11793773" cy="5455545"/>
        </p:xfrm>
        <a:graphic>
          <a:graphicData uri="http://schemas.openxmlformats.org/drawingml/2006/table">
            <a:tbl>
              <a:tblPr bandRow="1">
                <a:tableStyleId>{073A0DAA-6AF3-43AB-8588-CEC1D06C72B9}</a:tableStyleId>
              </a:tblPr>
              <a:tblGrid>
                <a:gridCol w="6053958">
                  <a:extLst>
                    <a:ext uri="{9D8B030D-6E8A-4147-A177-3AD203B41FA5}">
                      <a16:colId xmlns:a16="http://schemas.microsoft.com/office/drawing/2014/main" val="2749865502"/>
                    </a:ext>
                  </a:extLst>
                </a:gridCol>
                <a:gridCol w="5739815">
                  <a:extLst>
                    <a:ext uri="{9D8B030D-6E8A-4147-A177-3AD203B41FA5}">
                      <a16:colId xmlns:a16="http://schemas.microsoft.com/office/drawing/2014/main" val="285422596"/>
                    </a:ext>
                  </a:extLst>
                </a:gridCol>
              </a:tblGrid>
              <a:tr h="572761">
                <a:tc>
                  <a:txBody>
                    <a:bodyPr/>
                    <a:lstStyle/>
                    <a:p>
                      <a:r>
                        <a:rPr kumimoji="0" lang="fr-FR" sz="1600" b="1" kern="1200" dirty="0">
                          <a:solidFill>
                            <a:schemeClr val="dk1"/>
                          </a:solidFill>
                          <a:effectLst/>
                        </a:rPr>
                        <a:t>5.1- </a:t>
                      </a:r>
                      <a:r>
                        <a:rPr kumimoji="0" lang="fr-FR" sz="1600" b="1" kern="1200" cap="small" baseline="0" dirty="0">
                          <a:solidFill>
                            <a:schemeClr val="dk1"/>
                          </a:solidFill>
                          <a:effectLst/>
                        </a:rPr>
                        <a:t>Administration</a:t>
                      </a:r>
                    </a:p>
                    <a:p>
                      <a:r>
                        <a:rPr kumimoji="0" lang="fr-FR" sz="1400" kern="1200" dirty="0">
                          <a:solidFill>
                            <a:schemeClr val="dk1"/>
                          </a:solidFill>
                          <a:effectLst/>
                          <a:latin typeface="+mn-lt"/>
                          <a:ea typeface="+mn-ea"/>
                          <a:cs typeface="+mn-cs"/>
                        </a:rPr>
                        <a:t>Lourdeur du fonctionnement administratif</a:t>
                      </a:r>
                      <a:endParaRPr lang="fr-FR" sz="1400" kern="1200" dirty="0">
                        <a:solidFill>
                          <a:schemeClr val="tx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2590424411"/>
                  </a:ext>
                </a:extLst>
              </a:tr>
              <a:tr h="619493">
                <a:tc>
                  <a:txBody>
                    <a:bodyPr/>
                    <a:lstStyle/>
                    <a:p>
                      <a:r>
                        <a:rPr kumimoji="0" lang="fr-FR" sz="1600" b="1" kern="1200" dirty="0">
                          <a:solidFill>
                            <a:schemeClr val="dk1"/>
                          </a:solidFill>
                          <a:effectLst/>
                        </a:rPr>
                        <a:t>5.2- </a:t>
                      </a:r>
                      <a:r>
                        <a:rPr kumimoji="0" lang="fr-FR" sz="1600" b="1" kern="1200" cap="small" baseline="0" dirty="0">
                          <a:solidFill>
                            <a:schemeClr val="dk1"/>
                          </a:solidFill>
                          <a:effectLst/>
                          <a:latin typeface="+mn-lt"/>
                          <a:ea typeface="+mn-ea"/>
                          <a:cs typeface="+mn-cs"/>
                        </a:rPr>
                        <a:t>Locaux</a:t>
                      </a:r>
                    </a:p>
                    <a:p>
                      <a:r>
                        <a:rPr kumimoji="0" lang="fr-FR" sz="1400" kern="1200" dirty="0">
                          <a:solidFill>
                            <a:schemeClr val="dk1"/>
                          </a:solidFill>
                          <a:effectLst/>
                          <a:latin typeface="+mn-lt"/>
                          <a:ea typeface="+mn-ea"/>
                          <a:cs typeface="+mn-cs"/>
                        </a:rPr>
                        <a:t>Défauts de conception, de maintenance, d’hygiène </a:t>
                      </a:r>
                    </a:p>
                  </a:txBody>
                  <a:tcPr/>
                </a:tc>
                <a:tc>
                  <a:txBody>
                    <a:bodyPr/>
                    <a:lstStyle/>
                    <a:p>
                      <a:endParaRPr lang="fr-FR" sz="1600"/>
                    </a:p>
                  </a:txBody>
                  <a:tcPr/>
                </a:tc>
                <a:extLst>
                  <a:ext uri="{0D108BD9-81ED-4DB2-BD59-A6C34878D82A}">
                    <a16:rowId xmlns:a16="http://schemas.microsoft.com/office/drawing/2014/main" val="1321302592"/>
                  </a:ext>
                </a:extLst>
              </a:tr>
              <a:tr h="835572">
                <a:tc>
                  <a:txBody>
                    <a:bodyPr/>
                    <a:lstStyle/>
                    <a:p>
                      <a:r>
                        <a:rPr kumimoji="0" lang="fr-FR" sz="1600" b="1" kern="1200" dirty="0">
                          <a:solidFill>
                            <a:schemeClr val="dk1"/>
                          </a:solidFill>
                          <a:effectLst/>
                        </a:rPr>
                        <a:t>5.3- </a:t>
                      </a:r>
                      <a:r>
                        <a:rPr kumimoji="0" lang="fr-FR" sz="1600" b="1" kern="1200" cap="small" baseline="0" dirty="0">
                          <a:solidFill>
                            <a:schemeClr val="dk1"/>
                          </a:solidFill>
                          <a:effectLst/>
                          <a:latin typeface="+mn-lt"/>
                          <a:ea typeface="+mn-ea"/>
                          <a:cs typeface="+mn-cs"/>
                        </a:rPr>
                        <a:t>Déplacements, transferts de patients entre unités ou sites </a:t>
                      </a:r>
                      <a:r>
                        <a:rPr lang="fr-FR" sz="1400" dirty="0"/>
                        <a:t>Indisponibilité, lenteur ou qualité du brancardage et des transferts. Non respect des règles d’hygiène et de sécurité lors des transports. </a:t>
                      </a:r>
                      <a:endParaRPr kumimoji="0" lang="fr-FR" sz="1600" b="1" kern="1200" cap="small" baseline="0" dirty="0">
                        <a:solidFill>
                          <a:schemeClr val="dk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1492158631"/>
                  </a:ext>
                </a:extLst>
              </a:tr>
              <a:tr h="5963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5.4- </a:t>
                      </a:r>
                      <a:r>
                        <a:rPr kumimoji="0" lang="fr-FR" sz="1600" b="1" kern="1200" cap="small" baseline="0" dirty="0">
                          <a:solidFill>
                            <a:schemeClr val="dk1"/>
                          </a:solidFill>
                          <a:effectLst/>
                          <a:latin typeface="+mn-lt"/>
                          <a:ea typeface="+mn-ea"/>
                          <a:cs typeface="+mn-cs"/>
                        </a:rPr>
                        <a:t>Fournitures ou équipements </a:t>
                      </a:r>
                      <a:r>
                        <a:rPr lang="fr-FR" sz="1400" kern="1200" dirty="0">
                          <a:solidFill>
                            <a:schemeClr val="dk1"/>
                          </a:solidFill>
                          <a:latin typeface="+mn-lt"/>
                          <a:ea typeface="+mn-ea"/>
                          <a:cs typeface="+mn-cs"/>
                        </a:rPr>
                        <a:t>(non disponibles, inadaptés, défectueux)</a:t>
                      </a:r>
                    </a:p>
                  </a:txBody>
                  <a:tcPr/>
                </a:tc>
                <a:tc>
                  <a:txBody>
                    <a:bodyPr/>
                    <a:lstStyle/>
                    <a:p>
                      <a:endParaRPr lang="fr-FR" sz="1600"/>
                    </a:p>
                  </a:txBody>
                  <a:tcPr/>
                </a:tc>
                <a:extLst>
                  <a:ext uri="{0D108BD9-81ED-4DB2-BD59-A6C34878D82A}">
                    <a16:rowId xmlns:a16="http://schemas.microsoft.com/office/drawing/2014/main" val="996723699"/>
                  </a:ext>
                </a:extLst>
              </a:tr>
              <a:tr h="4599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5.5- </a:t>
                      </a:r>
                      <a:r>
                        <a:rPr kumimoji="0" lang="fr-FR" sz="1600" b="1" kern="1200" cap="small" baseline="0" dirty="0">
                          <a:solidFill>
                            <a:schemeClr val="dk1"/>
                          </a:solidFill>
                          <a:effectLst/>
                          <a:latin typeface="+mn-lt"/>
                          <a:ea typeface="+mn-ea"/>
                          <a:cs typeface="+mn-cs"/>
                        </a:rPr>
                        <a:t>Informatique </a:t>
                      </a:r>
                      <a:r>
                        <a:rPr lang="fr-FR" sz="1400" kern="1200" dirty="0">
                          <a:solidFill>
                            <a:schemeClr val="dk1"/>
                          </a:solidFill>
                          <a:latin typeface="+mn-lt"/>
                          <a:ea typeface="+mn-ea"/>
                          <a:cs typeface="+mn-cs"/>
                        </a:rPr>
                        <a:t>(disponibilité, fonctionnement, maintenance)</a:t>
                      </a:r>
                    </a:p>
                  </a:txBody>
                  <a:tcPr/>
                </a:tc>
                <a:tc>
                  <a:txBody>
                    <a:bodyPr/>
                    <a:lstStyle/>
                    <a:p>
                      <a:endParaRPr lang="fr-FR" sz="1600"/>
                    </a:p>
                  </a:txBody>
                  <a:tcPr/>
                </a:tc>
                <a:extLst>
                  <a:ext uri="{0D108BD9-81ED-4DB2-BD59-A6C34878D82A}">
                    <a16:rowId xmlns:a16="http://schemas.microsoft.com/office/drawing/2014/main" val="2962745793"/>
                  </a:ext>
                </a:extLst>
              </a:tr>
              <a:tr h="8474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5.6- </a:t>
                      </a:r>
                      <a:r>
                        <a:rPr kumimoji="0" lang="fr-FR" sz="1600" b="1" kern="1200" cap="small" baseline="0" dirty="0">
                          <a:solidFill>
                            <a:schemeClr val="dk1"/>
                          </a:solidFill>
                          <a:effectLst/>
                          <a:latin typeface="+mn-lt"/>
                          <a:ea typeface="+mn-ea"/>
                          <a:cs typeface="+mn-cs"/>
                        </a:rPr>
                        <a:t>Effectifs</a:t>
                      </a:r>
                      <a:r>
                        <a:rPr kumimoji="0" lang="fr-FR" sz="1600" b="1" kern="1200" dirty="0">
                          <a:solidFill>
                            <a:schemeClr val="dk1"/>
                          </a:solidFill>
                          <a:effectLst/>
                        </a:rPr>
                        <a:t> </a:t>
                      </a:r>
                      <a:r>
                        <a:rPr lang="fr-FR" sz="1400" kern="1200" dirty="0">
                          <a:solidFill>
                            <a:schemeClr val="dk1"/>
                          </a:solidFill>
                          <a:latin typeface="+mn-lt"/>
                          <a:ea typeface="+mn-ea"/>
                          <a:cs typeface="+mn-cs"/>
                        </a:rPr>
                        <a:t>(adaptés en nombre et compétences)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mn-lt"/>
                          <a:ea typeface="+mn-ea"/>
                          <a:cs typeface="+mn-cs"/>
                        </a:rPr>
                        <a:t>Mauvaise gestion gardes et astreintes</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mn-lt"/>
                          <a:ea typeface="+mn-ea"/>
                          <a:cs typeface="+mn-cs"/>
                        </a:rPr>
                        <a:t>Manque d’effectifs</a:t>
                      </a:r>
                    </a:p>
                  </a:txBody>
                  <a:tcPr/>
                </a:tc>
                <a:tc>
                  <a:txBody>
                    <a:bodyPr/>
                    <a:lstStyle/>
                    <a:p>
                      <a:endParaRPr lang="fr-FR" sz="1600" dirty="0"/>
                    </a:p>
                  </a:txBody>
                  <a:tcPr/>
                </a:tc>
                <a:extLst>
                  <a:ext uri="{0D108BD9-81ED-4DB2-BD59-A6C34878D82A}">
                    <a16:rowId xmlns:a16="http://schemas.microsoft.com/office/drawing/2014/main" val="1820920600"/>
                  </a:ext>
                </a:extLst>
              </a:tr>
              <a:tr h="7558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5.7- </a:t>
                      </a:r>
                      <a:r>
                        <a:rPr kumimoji="0" lang="fr-FR" sz="1600" b="1" kern="1200" cap="small" baseline="0" dirty="0">
                          <a:solidFill>
                            <a:schemeClr val="dk1"/>
                          </a:solidFill>
                          <a:effectLst/>
                          <a:latin typeface="+mn-lt"/>
                          <a:ea typeface="+mn-ea"/>
                          <a:cs typeface="+mn-cs"/>
                        </a:rPr>
                        <a:t>Charge de travail, temps de travail</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mn-lt"/>
                          <a:ea typeface="+mn-ea"/>
                          <a:cs typeface="+mn-cs"/>
                        </a:rPr>
                        <a:t>Charge de travail importante, imprévue</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mn-lt"/>
                          <a:ea typeface="+mn-ea"/>
                          <a:cs typeface="+mn-cs"/>
                        </a:rPr>
                        <a:t>Périodes vulnérables (nuit, WE, vacances)</a:t>
                      </a:r>
                    </a:p>
                  </a:txBody>
                  <a:tcPr/>
                </a:tc>
                <a:tc>
                  <a:txBody>
                    <a:bodyPr/>
                    <a:lstStyle/>
                    <a:p>
                      <a:endParaRPr lang="fr-FR" sz="1600"/>
                    </a:p>
                  </a:txBody>
                  <a:tcPr/>
                </a:tc>
                <a:extLst>
                  <a:ext uri="{0D108BD9-81ED-4DB2-BD59-A6C34878D82A}">
                    <a16:rowId xmlns:a16="http://schemas.microsoft.com/office/drawing/2014/main" val="2070594223"/>
                  </a:ext>
                </a:extLst>
              </a:tr>
              <a:tr h="3452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cap="small" baseline="0" dirty="0">
                          <a:solidFill>
                            <a:schemeClr val="dk1"/>
                          </a:solidFill>
                          <a:effectLst/>
                          <a:latin typeface="+mn-lt"/>
                          <a:ea typeface="+mn-ea"/>
                          <a:cs typeface="+mn-cs"/>
                        </a:rPr>
                        <a:t>5.8- Retards, délais,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dk1"/>
                          </a:solidFill>
                          <a:latin typeface="+mn-lt"/>
                          <a:ea typeface="+mn-ea"/>
                          <a:cs typeface="+mn-cs"/>
                        </a:rPr>
                        <a:t>Précipitation dans la réalisation d’actes. Influence néfaste de délais imposés</a:t>
                      </a:r>
                    </a:p>
                  </a:txBody>
                  <a:tcPr/>
                </a:tc>
                <a:tc>
                  <a:txBody>
                    <a:bodyPr/>
                    <a:lstStyle/>
                    <a:p>
                      <a:endParaRPr lang="fr-FR" sz="1600" dirty="0"/>
                    </a:p>
                  </a:txBody>
                  <a:tcPr/>
                </a:tc>
                <a:extLst>
                  <a:ext uri="{0D108BD9-81ED-4DB2-BD59-A6C34878D82A}">
                    <a16:rowId xmlns:a16="http://schemas.microsoft.com/office/drawing/2014/main" val="3735371198"/>
                  </a:ext>
                </a:extLst>
              </a:tr>
            </a:tbl>
          </a:graphicData>
        </a:graphic>
      </p:graphicFrame>
      <p:sp>
        <p:nvSpPr>
          <p:cNvPr id="7" name="ZoneTexte 6">
            <a:extLst>
              <a:ext uri="{FF2B5EF4-FFF2-40B4-BE49-F238E27FC236}">
                <a16:creationId xmlns:a16="http://schemas.microsoft.com/office/drawing/2014/main" id="{62EBC084-93C0-4098-A8A5-EFD8F078D6D5}"/>
              </a:ext>
            </a:extLst>
          </p:cNvPr>
          <p:cNvSpPr txBox="1"/>
          <p:nvPr/>
        </p:nvSpPr>
        <p:spPr>
          <a:xfrm>
            <a:off x="8351066" y="122697"/>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3941364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6 – Facteurs liés à l’organisation et au management</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15</a:t>
            </a:fld>
            <a:endParaRPr lang="fr-FR"/>
          </a:p>
        </p:txBody>
      </p:sp>
      <p:sp>
        <p:nvSpPr>
          <p:cNvPr id="7" name="ZoneTexte 6">
            <a:extLst>
              <a:ext uri="{FF2B5EF4-FFF2-40B4-BE49-F238E27FC236}">
                <a16:creationId xmlns:a16="http://schemas.microsoft.com/office/drawing/2014/main" id="{530DD787-6537-4BF7-B5D3-112E742A9FF7}"/>
              </a:ext>
            </a:extLst>
          </p:cNvPr>
          <p:cNvSpPr txBox="1"/>
          <p:nvPr/>
        </p:nvSpPr>
        <p:spPr>
          <a:xfrm>
            <a:off x="8359292" y="89479"/>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graphicFrame>
        <p:nvGraphicFramePr>
          <p:cNvPr id="9" name="Espace réservé du contenu 6">
            <a:extLst>
              <a:ext uri="{FF2B5EF4-FFF2-40B4-BE49-F238E27FC236}">
                <a16:creationId xmlns:a16="http://schemas.microsoft.com/office/drawing/2014/main" id="{64DED396-2085-45A6-9647-8B14960B65C0}"/>
              </a:ext>
            </a:extLst>
          </p:cNvPr>
          <p:cNvGraphicFramePr>
            <a:graphicFrameLocks/>
          </p:cNvGraphicFramePr>
          <p:nvPr>
            <p:extLst>
              <p:ext uri="{D42A27DB-BD31-4B8C-83A1-F6EECF244321}">
                <p14:modId xmlns:p14="http://schemas.microsoft.com/office/powerpoint/2010/main" val="4285127797"/>
              </p:ext>
            </p:extLst>
          </p:nvPr>
        </p:nvGraphicFramePr>
        <p:xfrm>
          <a:off x="287866" y="1151522"/>
          <a:ext cx="11704320" cy="5345512"/>
        </p:xfrm>
        <a:graphic>
          <a:graphicData uri="http://schemas.openxmlformats.org/drawingml/2006/table">
            <a:tbl>
              <a:tblPr bandRow="1">
                <a:tableStyleId>{073A0DAA-6AF3-43AB-8588-CEC1D06C72B9}</a:tableStyleId>
              </a:tblPr>
              <a:tblGrid>
                <a:gridCol w="5970059">
                  <a:extLst>
                    <a:ext uri="{9D8B030D-6E8A-4147-A177-3AD203B41FA5}">
                      <a16:colId xmlns:a16="http://schemas.microsoft.com/office/drawing/2014/main" val="2749865502"/>
                    </a:ext>
                  </a:extLst>
                </a:gridCol>
                <a:gridCol w="5734261">
                  <a:extLst>
                    <a:ext uri="{9D8B030D-6E8A-4147-A177-3AD203B41FA5}">
                      <a16:colId xmlns:a16="http://schemas.microsoft.com/office/drawing/2014/main" val="285422596"/>
                    </a:ext>
                  </a:extLst>
                </a:gridCol>
              </a:tblGrid>
              <a:tr h="835852">
                <a:tc>
                  <a:txBody>
                    <a:bodyPr/>
                    <a:lstStyle/>
                    <a:p>
                      <a:r>
                        <a:rPr kumimoji="0" lang="fr-FR" sz="1600" b="1" kern="1200" dirty="0">
                          <a:solidFill>
                            <a:schemeClr val="dk1"/>
                          </a:solidFill>
                          <a:effectLst/>
                        </a:rPr>
                        <a:t>6.1- </a:t>
                      </a:r>
                      <a:r>
                        <a:rPr kumimoji="0" lang="fr-FR" sz="1600" b="1" kern="1200" cap="small" baseline="0" dirty="0">
                          <a:solidFill>
                            <a:schemeClr val="dk1"/>
                          </a:solidFill>
                          <a:effectLst/>
                        </a:rPr>
                        <a:t>Structure hiérarchique</a:t>
                      </a:r>
                      <a:r>
                        <a:rPr kumimoji="0" lang="fr-FR" sz="1600" b="1" kern="1200" dirty="0">
                          <a:solidFill>
                            <a:schemeClr val="dk1"/>
                          </a:solidFill>
                          <a:effectLst/>
                        </a:rPr>
                        <a:t> (organigramme, niveaux décisionnels) </a:t>
                      </a:r>
                    </a:p>
                    <a:p>
                      <a:r>
                        <a:rPr kumimoji="0" lang="fr-FR" sz="1600" kern="1200" dirty="0">
                          <a:solidFill>
                            <a:schemeClr val="dk1"/>
                          </a:solidFill>
                          <a:effectLst/>
                        </a:rPr>
                        <a:t>Mal connue, imprécise, défaillante ou absente</a:t>
                      </a:r>
                      <a:endParaRPr kumimoji="0" lang="fr-FR" sz="1600" kern="1200" dirty="0">
                        <a:solidFill>
                          <a:schemeClr val="dk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2590424411"/>
                  </a:ext>
                </a:extLst>
              </a:tr>
              <a:tr h="581847">
                <a:tc>
                  <a:txBody>
                    <a:bodyPr/>
                    <a:lstStyle/>
                    <a:p>
                      <a:r>
                        <a:rPr kumimoji="0" lang="fr-FR" sz="1600" b="1" kern="1200">
                          <a:solidFill>
                            <a:schemeClr val="dk1"/>
                          </a:solidFill>
                          <a:effectLst/>
                        </a:rPr>
                        <a:t>6.2- </a:t>
                      </a:r>
                      <a:r>
                        <a:rPr kumimoji="0" lang="fr-FR" sz="1600" b="1" kern="1200" cap="small" baseline="0">
                          <a:solidFill>
                            <a:schemeClr val="dk1"/>
                          </a:solidFill>
                          <a:effectLst/>
                          <a:latin typeface="+mn-lt"/>
                          <a:ea typeface="+mn-ea"/>
                          <a:cs typeface="+mn-cs"/>
                        </a:rPr>
                        <a:t>Gestion des ressources humaines, </a:t>
                      </a:r>
                      <a:r>
                        <a:rPr kumimoji="0" lang="fr-FR" sz="1600" b="1" kern="1200" cap="small" baseline="0" err="1">
                          <a:solidFill>
                            <a:schemeClr val="dk1"/>
                          </a:solidFill>
                          <a:effectLst/>
                          <a:latin typeface="+mn-lt"/>
                          <a:ea typeface="+mn-ea"/>
                          <a:cs typeface="+mn-cs"/>
                        </a:rPr>
                        <a:t>interim</a:t>
                      </a:r>
                      <a:r>
                        <a:rPr kumimoji="0" lang="fr-FR" sz="1600" b="1" kern="1200" cap="small" baseline="0">
                          <a:solidFill>
                            <a:schemeClr val="dk1"/>
                          </a:solidFill>
                          <a:effectLst/>
                          <a:latin typeface="+mn-lt"/>
                          <a:ea typeface="+mn-ea"/>
                          <a:cs typeface="+mn-cs"/>
                        </a:rPr>
                        <a:t>, remplaçant</a:t>
                      </a:r>
                    </a:p>
                    <a:p>
                      <a:r>
                        <a:rPr kumimoji="0" lang="fr-FR" sz="1600" kern="1200">
                          <a:solidFill>
                            <a:schemeClr val="dk1"/>
                          </a:solidFill>
                          <a:effectLst/>
                          <a:latin typeface="+mn-lt"/>
                          <a:ea typeface="+mn-ea"/>
                          <a:cs typeface="+mn-cs"/>
                        </a:rPr>
                        <a:t>Inadéquate, insuffisante</a:t>
                      </a:r>
                      <a:endParaRPr lang="fr-FR" sz="1600" kern="1200">
                        <a:solidFill>
                          <a:schemeClr val="tx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1321302592"/>
                  </a:ext>
                </a:extLst>
              </a:tr>
              <a:tr h="635973">
                <a:tc>
                  <a:txBody>
                    <a:bodyPr/>
                    <a:lstStyle/>
                    <a:p>
                      <a:r>
                        <a:rPr kumimoji="0" lang="fr-FR" sz="1600" b="1" kern="1200">
                          <a:solidFill>
                            <a:schemeClr val="dk1"/>
                          </a:solidFill>
                          <a:effectLst/>
                        </a:rPr>
                        <a:t>6.3- </a:t>
                      </a:r>
                      <a:r>
                        <a:rPr kumimoji="0" lang="fr-FR" sz="1600" b="1" kern="1200" cap="small" baseline="0">
                          <a:solidFill>
                            <a:schemeClr val="dk1"/>
                          </a:solidFill>
                          <a:effectLst/>
                          <a:latin typeface="+mn-lt"/>
                          <a:ea typeface="+mn-ea"/>
                          <a:cs typeface="+mn-cs"/>
                        </a:rPr>
                        <a:t>Politique de formation continue</a:t>
                      </a:r>
                    </a:p>
                    <a:p>
                      <a:r>
                        <a:rPr kumimoji="0" lang="fr-FR" sz="1600" kern="1200">
                          <a:solidFill>
                            <a:schemeClr val="dk1"/>
                          </a:solidFill>
                          <a:effectLst/>
                          <a:latin typeface="+mn-lt"/>
                          <a:ea typeface="+mn-ea"/>
                          <a:cs typeface="+mn-cs"/>
                        </a:rPr>
                        <a:t>Absente, insuffisante, inadaptée</a:t>
                      </a:r>
                      <a:endParaRPr lang="fr-FR" sz="1600" kern="1200">
                        <a:solidFill>
                          <a:schemeClr val="tx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1492158631"/>
                  </a:ext>
                </a:extLst>
              </a:tr>
              <a:tr h="5663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6.4- </a:t>
                      </a:r>
                      <a:r>
                        <a:rPr kumimoji="0" lang="fr-FR" sz="1600" b="1" kern="1200" cap="small" baseline="0" dirty="0">
                          <a:solidFill>
                            <a:schemeClr val="dk1"/>
                          </a:solidFill>
                          <a:effectLst/>
                          <a:latin typeface="+mn-lt"/>
                          <a:ea typeface="+mn-ea"/>
                          <a:cs typeface="+mn-cs"/>
                        </a:rPr>
                        <a:t>Gestion de la sous-traitance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latin typeface="+mn-lt"/>
                          <a:ea typeface="+mn-ea"/>
                          <a:cs typeface="+mn-cs"/>
                        </a:rPr>
                        <a:t>Insuffisance de la prestation sous-traitée</a:t>
                      </a:r>
                    </a:p>
                  </a:txBody>
                  <a:tcPr/>
                </a:tc>
                <a:tc>
                  <a:txBody>
                    <a:bodyPr/>
                    <a:lstStyle/>
                    <a:p>
                      <a:endParaRPr lang="fr-FR" sz="1600"/>
                    </a:p>
                  </a:txBody>
                  <a:tcPr/>
                </a:tc>
                <a:extLst>
                  <a:ext uri="{0D108BD9-81ED-4DB2-BD59-A6C34878D82A}">
                    <a16:rowId xmlns:a16="http://schemas.microsoft.com/office/drawing/2014/main" val="996723699"/>
                  </a:ext>
                </a:extLst>
              </a:tr>
              <a:tr h="8047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a:solidFill>
                            <a:schemeClr val="dk1"/>
                          </a:solidFill>
                          <a:effectLst/>
                        </a:rPr>
                        <a:t>6.5- </a:t>
                      </a:r>
                      <a:r>
                        <a:rPr kumimoji="0" lang="fr-FR" sz="1600" b="1" kern="1200" cap="small" baseline="0">
                          <a:solidFill>
                            <a:schemeClr val="dk1"/>
                          </a:solidFill>
                          <a:effectLst/>
                          <a:latin typeface="+mn-lt"/>
                          <a:ea typeface="+mn-ea"/>
                          <a:cs typeface="+mn-cs"/>
                        </a:rPr>
                        <a:t>Politique d’achat</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a:solidFill>
                            <a:schemeClr val="dk1"/>
                          </a:solidFill>
                          <a:effectLst/>
                          <a:latin typeface="+mn-lt"/>
                          <a:ea typeface="+mn-ea"/>
                          <a:cs typeface="+mn-cs"/>
                        </a:rPr>
                        <a:t>Influence sur la disponibilité ou la qualité des produits et matériels</a:t>
                      </a:r>
                    </a:p>
                  </a:txBody>
                  <a:tcPr/>
                </a:tc>
                <a:tc>
                  <a:txBody>
                    <a:bodyPr/>
                    <a:lstStyle/>
                    <a:p>
                      <a:endParaRPr lang="fr-FR" sz="1600"/>
                    </a:p>
                  </a:txBody>
                  <a:tcPr/>
                </a:tc>
                <a:extLst>
                  <a:ext uri="{0D108BD9-81ED-4DB2-BD59-A6C34878D82A}">
                    <a16:rowId xmlns:a16="http://schemas.microsoft.com/office/drawing/2014/main" val="2962745793"/>
                  </a:ext>
                </a:extLst>
              </a:tr>
              <a:tr h="10432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6.6- </a:t>
                      </a:r>
                      <a:r>
                        <a:rPr kumimoji="0" lang="fr-FR" sz="1600" b="1" kern="1200" cap="small" baseline="0" dirty="0">
                          <a:solidFill>
                            <a:schemeClr val="dk1"/>
                          </a:solidFill>
                          <a:effectLst/>
                          <a:latin typeface="+mn-lt"/>
                          <a:ea typeface="+mn-ea"/>
                          <a:cs typeface="+mn-cs"/>
                        </a:rPr>
                        <a:t>Management de la qualité, sécurité, hygiène et environnement</a:t>
                      </a:r>
                      <a:endParaRPr kumimoji="0" lang="fr-FR" sz="1600" b="1" kern="1200" dirty="0">
                        <a:solidFill>
                          <a:schemeClr val="dk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latin typeface="+mn-lt"/>
                          <a:ea typeface="+mn-ea"/>
                          <a:cs typeface="+mn-cs"/>
                        </a:rPr>
                        <a:t>Gestion documentaire défaillante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latin typeface="+mn-lt"/>
                          <a:ea typeface="+mn-ea"/>
                          <a:cs typeface="+mn-cs"/>
                        </a:rPr>
                        <a:t>Culture sécurité absente ou insuffisante</a:t>
                      </a:r>
                    </a:p>
                  </a:txBody>
                  <a:tcPr/>
                </a:tc>
                <a:tc>
                  <a:txBody>
                    <a:bodyPr/>
                    <a:lstStyle/>
                    <a:p>
                      <a:endParaRPr lang="fr-FR" sz="1600"/>
                    </a:p>
                  </a:txBody>
                  <a:tcPr/>
                </a:tc>
                <a:extLst>
                  <a:ext uri="{0D108BD9-81ED-4DB2-BD59-A6C34878D82A}">
                    <a16:rowId xmlns:a16="http://schemas.microsoft.com/office/drawing/2014/main" val="1820920600"/>
                  </a:ext>
                </a:extLst>
              </a:tr>
              <a:tr h="445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6.7- </a:t>
                      </a:r>
                      <a:r>
                        <a:rPr kumimoji="0" lang="fr-FR" sz="1600" b="1" kern="1200" cap="small" baseline="0" dirty="0">
                          <a:solidFill>
                            <a:schemeClr val="dk1"/>
                          </a:solidFill>
                          <a:effectLst/>
                          <a:latin typeface="+mn-lt"/>
                          <a:ea typeface="+mn-ea"/>
                          <a:cs typeface="+mn-cs"/>
                        </a:rPr>
                        <a:t>Ressources financières</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a:t>Influence néfaste de la politique ou de problèmes financiers sur le fonctionnement de l’établissement.</a:t>
                      </a:r>
                      <a:endParaRPr kumimoji="0" lang="fr-FR" sz="1600" kern="1200" dirty="0">
                        <a:solidFill>
                          <a:schemeClr val="dk1"/>
                        </a:solidFill>
                        <a:effectLst/>
                        <a:latin typeface="+mn-lt"/>
                        <a:ea typeface="+mn-ea"/>
                        <a:cs typeface="+mn-cs"/>
                      </a:endParaRPr>
                    </a:p>
                  </a:txBody>
                  <a:tcPr/>
                </a:tc>
                <a:tc>
                  <a:txBody>
                    <a:bodyPr/>
                    <a:lstStyle/>
                    <a:p>
                      <a:endParaRPr lang="fr-FR" sz="1600" dirty="0"/>
                    </a:p>
                  </a:txBody>
                  <a:tcPr/>
                </a:tc>
                <a:extLst>
                  <a:ext uri="{0D108BD9-81ED-4DB2-BD59-A6C34878D82A}">
                    <a16:rowId xmlns:a16="http://schemas.microsoft.com/office/drawing/2014/main" val="2070594223"/>
                  </a:ext>
                </a:extLst>
              </a:tr>
            </a:tbl>
          </a:graphicData>
        </a:graphic>
      </p:graphicFrame>
    </p:spTree>
    <p:extLst>
      <p:ext uri="{BB962C8B-B14F-4D97-AF65-F5344CB8AC3E}">
        <p14:creationId xmlns:p14="http://schemas.microsoft.com/office/powerpoint/2010/main" val="579990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6BBD00-7B30-48E1-BF76-B72693DD3BB8}"/>
              </a:ext>
            </a:extLst>
          </p:cNvPr>
          <p:cNvSpPr>
            <a:spLocks noGrp="1"/>
          </p:cNvSpPr>
          <p:nvPr>
            <p:ph type="title"/>
          </p:nvPr>
        </p:nvSpPr>
        <p:spPr/>
        <p:txBody>
          <a:bodyPr>
            <a:normAutofit fontScale="90000"/>
          </a:bodyPr>
          <a:lstStyle/>
          <a:p>
            <a:r>
              <a:rPr lang="fr-FR"/>
              <a:t>7 – Facteurs liés au contexte institutionnel</a:t>
            </a:r>
            <a:br>
              <a:rPr lang="fr-FR"/>
            </a:br>
            <a:r>
              <a:rPr lang="fr-FR" sz="2200" b="0" i="1">
                <a:solidFill>
                  <a:schemeClr val="tx2"/>
                </a:solidFill>
              </a:rPr>
              <a:t>Détailler le(s) facteur(s) retenu(s) comme ayant pu favoriser la survenue de l’EIAS</a:t>
            </a:r>
          </a:p>
        </p:txBody>
      </p:sp>
      <p:sp>
        <p:nvSpPr>
          <p:cNvPr id="3" name="Espace réservé du pied de page 2">
            <a:extLst>
              <a:ext uri="{FF2B5EF4-FFF2-40B4-BE49-F238E27FC236}">
                <a16:creationId xmlns:a16="http://schemas.microsoft.com/office/drawing/2014/main" id="{51031F19-40DE-4914-ACBA-F6500104FC7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A9F43F9C-6385-4CA4-82A7-4F701901C36F}"/>
              </a:ext>
            </a:extLst>
          </p:cNvPr>
          <p:cNvSpPr>
            <a:spLocks noGrp="1"/>
          </p:cNvSpPr>
          <p:nvPr>
            <p:ph type="sldNum" sz="quarter" idx="4"/>
          </p:nvPr>
        </p:nvSpPr>
        <p:spPr/>
        <p:txBody>
          <a:bodyPr/>
          <a:lstStyle/>
          <a:p>
            <a:fld id="{FB69DBF6-8875-4B8E-B529-6EFEC80547D2}" type="slidenum">
              <a:rPr lang="fr-FR" smtClean="0"/>
              <a:t>16</a:t>
            </a:fld>
            <a:endParaRPr lang="fr-FR"/>
          </a:p>
        </p:txBody>
      </p:sp>
      <p:graphicFrame>
        <p:nvGraphicFramePr>
          <p:cNvPr id="11" name="Espace réservé du contenu 6">
            <a:extLst>
              <a:ext uri="{FF2B5EF4-FFF2-40B4-BE49-F238E27FC236}">
                <a16:creationId xmlns:a16="http://schemas.microsoft.com/office/drawing/2014/main" id="{265029E3-60CC-4628-AA14-BDE59ACA4152}"/>
              </a:ext>
            </a:extLst>
          </p:cNvPr>
          <p:cNvGraphicFramePr>
            <a:graphicFrameLocks/>
          </p:cNvGraphicFramePr>
          <p:nvPr>
            <p:extLst>
              <p:ext uri="{D42A27DB-BD31-4B8C-83A1-F6EECF244321}">
                <p14:modId xmlns:p14="http://schemas.microsoft.com/office/powerpoint/2010/main" val="1415954825"/>
              </p:ext>
            </p:extLst>
          </p:nvPr>
        </p:nvGraphicFramePr>
        <p:xfrm>
          <a:off x="287867" y="1403284"/>
          <a:ext cx="11370130" cy="4713203"/>
        </p:xfrm>
        <a:graphic>
          <a:graphicData uri="http://schemas.openxmlformats.org/drawingml/2006/table">
            <a:tbl>
              <a:tblPr bandRow="1">
                <a:tableStyleId>{073A0DAA-6AF3-43AB-8588-CEC1D06C72B9}</a:tableStyleId>
              </a:tblPr>
              <a:tblGrid>
                <a:gridCol w="4827058">
                  <a:extLst>
                    <a:ext uri="{9D8B030D-6E8A-4147-A177-3AD203B41FA5}">
                      <a16:colId xmlns:a16="http://schemas.microsoft.com/office/drawing/2014/main" val="2749865502"/>
                    </a:ext>
                  </a:extLst>
                </a:gridCol>
                <a:gridCol w="6543072">
                  <a:extLst>
                    <a:ext uri="{9D8B030D-6E8A-4147-A177-3AD203B41FA5}">
                      <a16:colId xmlns:a16="http://schemas.microsoft.com/office/drawing/2014/main" val="285422596"/>
                    </a:ext>
                  </a:extLst>
                </a:gridCol>
              </a:tblGrid>
              <a:tr h="10251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b="1" kern="1200" dirty="0">
                          <a:solidFill>
                            <a:schemeClr val="dk1"/>
                          </a:solidFill>
                          <a:effectLst/>
                        </a:rPr>
                        <a:t>7.1- </a:t>
                      </a:r>
                      <a:r>
                        <a:rPr kumimoji="0" lang="fr-FR" sz="1600" b="1" kern="1200" cap="small" baseline="0" dirty="0">
                          <a:solidFill>
                            <a:schemeClr val="dk1"/>
                          </a:solidFill>
                          <a:effectLst/>
                        </a:rPr>
                        <a:t>Politique de santé publique nationale</a:t>
                      </a:r>
                    </a:p>
                    <a:p>
                      <a:pPr marL="0" marR="0" indent="0" algn="l" defTabSz="914400" rtl="0" eaLnBrk="1" fontAlgn="auto" latinLnBrk="0" hangingPunct="1">
                        <a:lnSpc>
                          <a:spcPct val="100000"/>
                        </a:lnSpc>
                        <a:spcBef>
                          <a:spcPts val="0"/>
                        </a:spcBef>
                        <a:spcAft>
                          <a:spcPts val="0"/>
                        </a:spcAft>
                        <a:buClrTx/>
                        <a:buSzTx/>
                        <a:buFontTx/>
                        <a:buNone/>
                        <a:tabLst/>
                        <a:defRPr/>
                      </a:pPr>
                      <a:r>
                        <a:rPr kumimoji="0" lang="fr-FR" sz="1600" kern="1200" dirty="0">
                          <a:solidFill>
                            <a:schemeClr val="dk1"/>
                          </a:solidFill>
                          <a:effectLst/>
                          <a:latin typeface="+mn-lt"/>
                          <a:ea typeface="+mn-ea"/>
                          <a:cs typeface="+mn-cs"/>
                        </a:rPr>
                        <a:t>Influence de la politique de santé sur le fonctionnement de l'établissement</a:t>
                      </a:r>
                    </a:p>
                  </a:txBody>
                  <a:tcPr/>
                </a:tc>
                <a:tc>
                  <a:txBody>
                    <a:bodyPr/>
                    <a:lstStyle/>
                    <a:p>
                      <a:endParaRPr lang="fr-FR" sz="1600"/>
                    </a:p>
                  </a:txBody>
                  <a:tcPr/>
                </a:tc>
                <a:extLst>
                  <a:ext uri="{0D108BD9-81ED-4DB2-BD59-A6C34878D82A}">
                    <a16:rowId xmlns:a16="http://schemas.microsoft.com/office/drawing/2014/main" val="2590424411"/>
                  </a:ext>
                </a:extLst>
              </a:tr>
              <a:tr h="1425131">
                <a:tc>
                  <a:txBody>
                    <a:bodyPr/>
                    <a:lstStyle/>
                    <a:p>
                      <a:r>
                        <a:rPr kumimoji="0" lang="fr-FR" sz="1600" b="1" kern="1200">
                          <a:solidFill>
                            <a:schemeClr val="dk1"/>
                          </a:solidFill>
                          <a:effectLst/>
                        </a:rPr>
                        <a:t>7.2- </a:t>
                      </a:r>
                      <a:r>
                        <a:rPr kumimoji="0" lang="fr-FR" sz="1600" b="1" kern="1200" cap="small" baseline="0">
                          <a:solidFill>
                            <a:schemeClr val="dk1"/>
                          </a:solidFill>
                          <a:effectLst/>
                          <a:latin typeface="+mn-lt"/>
                          <a:ea typeface="+mn-ea"/>
                          <a:cs typeface="+mn-cs"/>
                        </a:rPr>
                        <a:t>Politique de santé publique régionale</a:t>
                      </a:r>
                    </a:p>
                    <a:p>
                      <a:r>
                        <a:rPr lang="fr-FR" sz="1600"/>
                        <a:t>Ressources sanitaires insuffisantes ou défectueuses</a:t>
                      </a:r>
                    </a:p>
                    <a:p>
                      <a:r>
                        <a:rPr lang="fr-FR" sz="1600"/>
                        <a:t>Insuffisances des échanges ou des relations avec les autres établissements (réseaux, coopérations...) </a:t>
                      </a:r>
                      <a:endParaRPr lang="fr-FR" sz="1600" kern="1200">
                        <a:solidFill>
                          <a:schemeClr val="tx1"/>
                        </a:solidFill>
                        <a:effectLst/>
                        <a:latin typeface="+mn-lt"/>
                        <a:ea typeface="+mn-ea"/>
                        <a:cs typeface="+mn-cs"/>
                      </a:endParaRPr>
                    </a:p>
                  </a:txBody>
                  <a:tcPr/>
                </a:tc>
                <a:tc>
                  <a:txBody>
                    <a:bodyPr/>
                    <a:lstStyle/>
                    <a:p>
                      <a:endParaRPr lang="fr-FR" sz="1600"/>
                    </a:p>
                  </a:txBody>
                  <a:tcPr/>
                </a:tc>
                <a:extLst>
                  <a:ext uri="{0D108BD9-81ED-4DB2-BD59-A6C34878D82A}">
                    <a16:rowId xmlns:a16="http://schemas.microsoft.com/office/drawing/2014/main" val="1321302592"/>
                  </a:ext>
                </a:extLst>
              </a:tr>
              <a:tr h="712566">
                <a:tc>
                  <a:txBody>
                    <a:bodyPr/>
                    <a:lstStyle/>
                    <a:p>
                      <a:r>
                        <a:rPr kumimoji="0" lang="fr-FR" sz="1600" b="1" kern="1200" dirty="0">
                          <a:solidFill>
                            <a:schemeClr val="dk1"/>
                          </a:solidFill>
                          <a:effectLst/>
                        </a:rPr>
                        <a:t>7.3- </a:t>
                      </a:r>
                      <a:r>
                        <a:rPr kumimoji="0" lang="fr-FR" sz="1600" b="1" kern="1200" cap="small" baseline="0" dirty="0">
                          <a:solidFill>
                            <a:schemeClr val="dk1"/>
                          </a:solidFill>
                          <a:effectLst/>
                          <a:latin typeface="+mn-lt"/>
                          <a:ea typeface="+mn-ea"/>
                          <a:cs typeface="+mn-cs"/>
                        </a:rPr>
                        <a:t>Systèmes de signalement</a:t>
                      </a:r>
                    </a:p>
                    <a:p>
                      <a:r>
                        <a:rPr lang="fr-FR" sz="1600" dirty="0"/>
                        <a:t>Absence de culture de signalement des situations dangereuses (vigilances...) </a:t>
                      </a:r>
                    </a:p>
                    <a:p>
                      <a:r>
                        <a:rPr lang="fr-FR" sz="1600" dirty="0"/>
                        <a:t>Absence d'apprentissage par le retour d'expérience des événements indésirables</a:t>
                      </a:r>
                      <a:endParaRPr lang="fr-FR" sz="1600" kern="1200" dirty="0">
                        <a:solidFill>
                          <a:schemeClr val="tx1"/>
                        </a:solidFill>
                        <a:effectLst/>
                        <a:latin typeface="+mn-lt"/>
                        <a:ea typeface="+mn-ea"/>
                        <a:cs typeface="+mn-cs"/>
                      </a:endParaRPr>
                    </a:p>
                  </a:txBody>
                  <a:tcPr/>
                </a:tc>
                <a:tc>
                  <a:txBody>
                    <a:bodyPr/>
                    <a:lstStyle/>
                    <a:p>
                      <a:endParaRPr lang="fr-FR" sz="1600" dirty="0"/>
                    </a:p>
                  </a:txBody>
                  <a:tcPr/>
                </a:tc>
                <a:extLst>
                  <a:ext uri="{0D108BD9-81ED-4DB2-BD59-A6C34878D82A}">
                    <a16:rowId xmlns:a16="http://schemas.microsoft.com/office/drawing/2014/main" val="1492158631"/>
                  </a:ext>
                </a:extLst>
              </a:tr>
              <a:tr h="712566">
                <a:tc>
                  <a:txBody>
                    <a:bodyPr/>
                    <a:lstStyle/>
                    <a:p>
                      <a:r>
                        <a:rPr kumimoji="0" lang="fr-FR" sz="1600" b="1" kern="1200" cap="small" baseline="0" dirty="0">
                          <a:solidFill>
                            <a:schemeClr val="dk1"/>
                          </a:solidFill>
                          <a:effectLst/>
                          <a:latin typeface="+mn-lt"/>
                          <a:ea typeface="+mn-ea"/>
                          <a:cs typeface="+mn-cs"/>
                        </a:rPr>
                        <a:t>7.4- Circonstances sanitaires ou climatiques</a:t>
                      </a:r>
                    </a:p>
                    <a:p>
                      <a:r>
                        <a:rPr lang="fr-FR" sz="1600" kern="1200" dirty="0">
                          <a:solidFill>
                            <a:schemeClr val="tx1"/>
                          </a:solidFill>
                          <a:effectLst/>
                          <a:latin typeface="+mn-lt"/>
                          <a:ea typeface="+mn-ea"/>
                          <a:cs typeface="+mn-cs"/>
                        </a:rPr>
                        <a:t>Epidémie / Pandémie</a:t>
                      </a:r>
                    </a:p>
                    <a:p>
                      <a:r>
                        <a:rPr lang="fr-FR" sz="1600" kern="1200" dirty="0">
                          <a:solidFill>
                            <a:schemeClr val="tx1"/>
                          </a:solidFill>
                          <a:effectLst/>
                          <a:latin typeface="+mn-lt"/>
                          <a:ea typeface="+mn-ea"/>
                          <a:cs typeface="+mn-cs"/>
                        </a:rPr>
                        <a:t>Canicule</a:t>
                      </a:r>
                    </a:p>
                  </a:txBody>
                  <a:tcPr/>
                </a:tc>
                <a:tc>
                  <a:txBody>
                    <a:bodyPr/>
                    <a:lstStyle/>
                    <a:p>
                      <a:endParaRPr lang="fr-FR" sz="1600" dirty="0"/>
                    </a:p>
                  </a:txBody>
                  <a:tcPr/>
                </a:tc>
                <a:extLst>
                  <a:ext uri="{0D108BD9-81ED-4DB2-BD59-A6C34878D82A}">
                    <a16:rowId xmlns:a16="http://schemas.microsoft.com/office/drawing/2014/main" val="2434908448"/>
                  </a:ext>
                </a:extLst>
              </a:tr>
            </a:tbl>
          </a:graphicData>
        </a:graphic>
      </p:graphicFrame>
      <p:sp>
        <p:nvSpPr>
          <p:cNvPr id="7" name="ZoneTexte 6">
            <a:extLst>
              <a:ext uri="{FF2B5EF4-FFF2-40B4-BE49-F238E27FC236}">
                <a16:creationId xmlns:a16="http://schemas.microsoft.com/office/drawing/2014/main" id="{380E7AEF-9244-46ED-BFB4-6A128CDBE411}"/>
              </a:ext>
            </a:extLst>
          </p:cNvPr>
          <p:cNvSpPr txBox="1"/>
          <p:nvPr/>
        </p:nvSpPr>
        <p:spPr>
          <a:xfrm>
            <a:off x="8351066" y="168121"/>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4200044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ADC890-FBFA-4806-B141-AB326D7418AA}"/>
              </a:ext>
            </a:extLst>
          </p:cNvPr>
          <p:cNvSpPr>
            <a:spLocks noGrp="1"/>
          </p:cNvSpPr>
          <p:nvPr>
            <p:ph type="title"/>
          </p:nvPr>
        </p:nvSpPr>
        <p:spPr/>
        <p:txBody>
          <a:bodyPr>
            <a:normAutofit fontScale="90000"/>
          </a:bodyPr>
          <a:lstStyle/>
          <a:p>
            <a:r>
              <a:rPr lang="fr-FR" dirty="0"/>
              <a:t>3.3. Et le patient dans tout ça ?</a:t>
            </a:r>
            <a:br>
              <a:rPr lang="fr-FR" dirty="0"/>
            </a:br>
            <a:br>
              <a:rPr lang="fr-FR" sz="1800" dirty="0">
                <a:solidFill>
                  <a:schemeClr val="tx2"/>
                </a:solidFill>
              </a:rPr>
            </a:br>
            <a:endParaRPr lang="fr-FR" sz="2200" b="0" i="1" dirty="0">
              <a:solidFill>
                <a:schemeClr val="tx2"/>
              </a:solidFill>
            </a:endParaRPr>
          </a:p>
        </p:txBody>
      </p:sp>
      <p:sp>
        <p:nvSpPr>
          <p:cNvPr id="3" name="Espace réservé du pied de page 2">
            <a:extLst>
              <a:ext uri="{FF2B5EF4-FFF2-40B4-BE49-F238E27FC236}">
                <a16:creationId xmlns:a16="http://schemas.microsoft.com/office/drawing/2014/main" id="{D3DBC888-3961-4D35-8C05-C0B40E3C27B5}"/>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5EB37254-2953-48FE-AFBE-DA780C0AECB6}"/>
              </a:ext>
            </a:extLst>
          </p:cNvPr>
          <p:cNvSpPr>
            <a:spLocks noGrp="1"/>
          </p:cNvSpPr>
          <p:nvPr>
            <p:ph type="sldNum" sz="quarter" idx="4"/>
          </p:nvPr>
        </p:nvSpPr>
        <p:spPr/>
        <p:txBody>
          <a:bodyPr/>
          <a:lstStyle/>
          <a:p>
            <a:fld id="{FB69DBF6-8875-4B8E-B529-6EFEC80547D2}" type="slidenum">
              <a:rPr lang="fr-FR" smtClean="0"/>
              <a:t>17</a:t>
            </a:fld>
            <a:endParaRPr lang="fr-FR"/>
          </a:p>
        </p:txBody>
      </p:sp>
      <p:sp>
        <p:nvSpPr>
          <p:cNvPr id="6" name="ZoneTexte 5">
            <a:extLst>
              <a:ext uri="{FF2B5EF4-FFF2-40B4-BE49-F238E27FC236}">
                <a16:creationId xmlns:a16="http://schemas.microsoft.com/office/drawing/2014/main" id="{82AB96C3-5E9C-4A47-9EF8-16AA70DC90AA}"/>
              </a:ext>
            </a:extLst>
          </p:cNvPr>
          <p:cNvSpPr txBox="1"/>
          <p:nvPr/>
        </p:nvSpPr>
        <p:spPr>
          <a:xfrm>
            <a:off x="2592222" y="6159660"/>
            <a:ext cx="7007554" cy="523220"/>
          </a:xfrm>
          <a:prstGeom prst="rect">
            <a:avLst/>
          </a:prstGeom>
          <a:solidFill>
            <a:schemeClr val="bg1"/>
          </a:solidFill>
          <a:ln>
            <a:solidFill>
              <a:schemeClr val="tx1"/>
            </a:solidFill>
          </a:ln>
        </p:spPr>
        <p:txBody>
          <a:bodyPr wrap="square" rtlCol="0">
            <a:spAutoFit/>
          </a:bodyPr>
          <a:lstStyle/>
          <a:p>
            <a:pPr algn="ctr"/>
            <a:r>
              <a:rPr lang="fr-FR" sz="1400" dirty="0">
                <a:solidFill>
                  <a:schemeClr val="tx2"/>
                </a:solidFill>
              </a:rPr>
              <a:t>Cette démarche doit s’intégrer à l’annonce de l’événement au patient</a:t>
            </a:r>
          </a:p>
          <a:p>
            <a:pPr algn="ctr"/>
            <a:r>
              <a:rPr lang="fr-FR" sz="1400" dirty="0">
                <a:solidFill>
                  <a:schemeClr val="tx2"/>
                </a:solidFill>
                <a:hlinkClick r:id="rId2">
                  <a:extLst>
                    <a:ext uri="{A12FA001-AC4F-418D-AE19-62706E023703}">
                      <ahyp:hlinkClr xmlns:ahyp="http://schemas.microsoft.com/office/drawing/2018/hyperlinkcolor" val="tx"/>
                    </a:ext>
                  </a:extLst>
                </a:hlinkClick>
              </a:rPr>
              <a:t>https://www.has-sante.fr/jcms/c_953138/fr/annonce-d-un-dommage-associe-aux-soins</a:t>
            </a:r>
            <a:endParaRPr lang="fr-FR" sz="1400" dirty="0">
              <a:solidFill>
                <a:schemeClr val="tx2"/>
              </a:solidFill>
            </a:endParaRPr>
          </a:p>
        </p:txBody>
      </p:sp>
      <p:sp>
        <p:nvSpPr>
          <p:cNvPr id="7" name="Espace réservé du contenu 4">
            <a:extLst>
              <a:ext uri="{FF2B5EF4-FFF2-40B4-BE49-F238E27FC236}">
                <a16:creationId xmlns:a16="http://schemas.microsoft.com/office/drawing/2014/main" id="{DB145B94-ED68-4F8F-B936-147B9D3258F0}"/>
              </a:ext>
              <a:ext uri="{C183D7F6-B498-43B3-948B-1728B52AA6E4}">
                <adec:decorative xmlns:adec="http://schemas.microsoft.com/office/drawing/2017/decorative" val="0"/>
              </a:ext>
            </a:extLst>
          </p:cNvPr>
          <p:cNvSpPr>
            <a:spLocks noGrp="1"/>
          </p:cNvSpPr>
          <p:nvPr>
            <p:ph idx="1"/>
          </p:nvPr>
        </p:nvSpPr>
        <p:spPr>
          <a:xfrm>
            <a:off x="287867" y="1948574"/>
            <a:ext cx="11616266" cy="4101526"/>
          </a:xfrm>
        </p:spPr>
        <p:txBody>
          <a:bodyPr>
            <a:normAutofit/>
          </a:bodyPr>
          <a:lstStyle/>
          <a:p>
            <a:r>
              <a:rPr lang="fr-FR" u="sng" dirty="0"/>
              <a:t>Témoignage du patient</a:t>
            </a:r>
          </a:p>
          <a:p>
            <a:endParaRPr lang="fr-FR" sz="1800" i="1" dirty="0">
              <a:solidFill>
                <a:schemeClr val="tx2"/>
              </a:solidFill>
              <a:ea typeface="+mj-ea"/>
            </a:endParaRPr>
          </a:p>
        </p:txBody>
      </p:sp>
      <p:sp>
        <p:nvSpPr>
          <p:cNvPr id="8" name="ZoneTexte 7">
            <a:extLst>
              <a:ext uri="{FF2B5EF4-FFF2-40B4-BE49-F238E27FC236}">
                <a16:creationId xmlns:a16="http://schemas.microsoft.com/office/drawing/2014/main" id="{4CADF0A1-6EA7-4EB7-85D5-62E5BC1187E2}"/>
              </a:ext>
            </a:extLst>
          </p:cNvPr>
          <p:cNvSpPr txBox="1"/>
          <p:nvPr/>
        </p:nvSpPr>
        <p:spPr>
          <a:xfrm>
            <a:off x="8159263" y="229353"/>
            <a:ext cx="3744870" cy="338554"/>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
        <p:nvSpPr>
          <p:cNvPr id="5" name="ZoneTexte 4">
            <a:extLst>
              <a:ext uri="{FF2B5EF4-FFF2-40B4-BE49-F238E27FC236}">
                <a16:creationId xmlns:a16="http://schemas.microsoft.com/office/drawing/2014/main" id="{22D5CF76-259A-4D7B-AEC8-74322E15D495}"/>
              </a:ext>
            </a:extLst>
          </p:cNvPr>
          <p:cNvSpPr txBox="1"/>
          <p:nvPr/>
        </p:nvSpPr>
        <p:spPr>
          <a:xfrm>
            <a:off x="287866" y="1107218"/>
            <a:ext cx="11616267" cy="539311"/>
          </a:xfrm>
          <a:prstGeom prst="rect">
            <a:avLst/>
          </a:prstGeom>
        </p:spPr>
        <p:txBody>
          <a:bodyPr vert="horz" wrap="square" lIns="0" tIns="0" rIns="0" bIns="0" rtlCol="0">
            <a:normAutofit/>
          </a:bodyPr>
          <a:lstStyle/>
          <a:p>
            <a:pPr algn="l"/>
            <a:endParaRPr lang="fr-FR" dirty="0"/>
          </a:p>
        </p:txBody>
      </p:sp>
      <p:sp>
        <p:nvSpPr>
          <p:cNvPr id="10" name="ZoneTexte 9">
            <a:extLst>
              <a:ext uri="{FF2B5EF4-FFF2-40B4-BE49-F238E27FC236}">
                <a16:creationId xmlns:a16="http://schemas.microsoft.com/office/drawing/2014/main" id="{2D1828E3-578B-47FB-8ADE-74C18AFE2153}"/>
              </a:ext>
            </a:extLst>
          </p:cNvPr>
          <p:cNvSpPr txBox="1"/>
          <p:nvPr/>
        </p:nvSpPr>
        <p:spPr>
          <a:xfrm>
            <a:off x="287867" y="916915"/>
            <a:ext cx="11616266" cy="954107"/>
          </a:xfrm>
          <a:prstGeom prst="rect">
            <a:avLst/>
          </a:prstGeom>
          <a:noFill/>
        </p:spPr>
        <p:txBody>
          <a:bodyPr wrap="square">
            <a:spAutoFit/>
          </a:bodyPr>
          <a:lstStyle/>
          <a:p>
            <a:r>
              <a:rPr lang="fr-FR" sz="1400" b="0" i="1" dirty="0">
                <a:solidFill>
                  <a:schemeClr val="tx2"/>
                </a:solidFill>
              </a:rPr>
              <a:t>Le témoignage du patient (avec son accord) peut apporter un éclairage complémentaire à l’analyse de l’EIAS. </a:t>
            </a:r>
          </a:p>
          <a:p>
            <a:r>
              <a:rPr lang="fr-FR" sz="1400" b="0" i="1" dirty="0">
                <a:solidFill>
                  <a:schemeClr val="tx2"/>
                </a:solidFill>
              </a:rPr>
              <a:t>En disposer est une plus-value, son absence n’est toutefois pas un obstacle à la RMM</a:t>
            </a:r>
            <a:br>
              <a:rPr lang="fr-FR" sz="1400" b="0" i="1" dirty="0">
                <a:solidFill>
                  <a:schemeClr val="tx2"/>
                </a:solidFill>
              </a:rPr>
            </a:br>
            <a:r>
              <a:rPr lang="fr-FR" sz="1400" b="0" i="1" dirty="0">
                <a:solidFill>
                  <a:schemeClr val="tx2"/>
                </a:solidFill>
              </a:rPr>
              <a:t>L’interlocuteur peut-être à différencier en fonction de la gravité de l’EIAS. La personne peut-être celle ayant fait la déclaration, le praticien, le responsable qualité, le directeur de l’établissement, un psychologue. On peut penser que 2 personnes maximum peuvent conduire l’entretien</a:t>
            </a:r>
            <a:endParaRPr lang="fr-FR" sz="1400" dirty="0"/>
          </a:p>
        </p:txBody>
      </p:sp>
    </p:spTree>
    <p:extLst>
      <p:ext uri="{BB962C8B-B14F-4D97-AF65-F5344CB8AC3E}">
        <p14:creationId xmlns:p14="http://schemas.microsoft.com/office/powerpoint/2010/main" val="3560731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7DCD45-3462-4F23-8427-414026ADF26B}"/>
              </a:ext>
            </a:extLst>
          </p:cNvPr>
          <p:cNvSpPr>
            <a:spLocks noGrp="1"/>
          </p:cNvSpPr>
          <p:nvPr>
            <p:ph type="title"/>
          </p:nvPr>
        </p:nvSpPr>
        <p:spPr>
          <a:xfrm>
            <a:off x="287867" y="337397"/>
            <a:ext cx="11616267" cy="1164391"/>
          </a:xfrm>
        </p:spPr>
        <p:txBody>
          <a:bodyPr>
            <a:normAutofit fontScale="90000"/>
          </a:bodyPr>
          <a:lstStyle/>
          <a:p>
            <a:r>
              <a:rPr lang="fr-FR"/>
              <a:t>4 – Identification des barrières de sécurité</a:t>
            </a:r>
            <a:br>
              <a:rPr lang="fr-FR"/>
            </a:br>
            <a:r>
              <a:rPr lang="fr-FR" sz="2200" b="0" i="1">
                <a:solidFill>
                  <a:schemeClr val="tx2"/>
                </a:solidFill>
              </a:rPr>
              <a:t>Il s’agit de protocoles, procédures, règles de bonnes pratiques, matériel de surveillance, alarmes sonores ou visuelles, appel malade, travail en équipe, check-list, information et vigilance du patient…</a:t>
            </a:r>
            <a:br>
              <a:rPr lang="fr-FR" sz="2200" b="0" i="1">
                <a:solidFill>
                  <a:schemeClr val="tx2"/>
                </a:solidFill>
              </a:rPr>
            </a:br>
            <a:endParaRPr lang="fr-FR" sz="2200" b="0" i="1">
              <a:solidFill>
                <a:schemeClr val="tx2"/>
              </a:solidFill>
            </a:endParaRPr>
          </a:p>
        </p:txBody>
      </p:sp>
      <p:sp>
        <p:nvSpPr>
          <p:cNvPr id="3" name="Espace réservé du pied de page 2">
            <a:extLst>
              <a:ext uri="{FF2B5EF4-FFF2-40B4-BE49-F238E27FC236}">
                <a16:creationId xmlns:a16="http://schemas.microsoft.com/office/drawing/2014/main" id="{63429AF1-D0C8-44AC-BDED-89C5281260D8}"/>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B937A50B-FD7B-4E22-B9FD-3EC6D469D7A6}"/>
              </a:ext>
            </a:extLst>
          </p:cNvPr>
          <p:cNvSpPr>
            <a:spLocks noGrp="1"/>
          </p:cNvSpPr>
          <p:nvPr>
            <p:ph type="sldNum" sz="quarter" idx="4"/>
          </p:nvPr>
        </p:nvSpPr>
        <p:spPr/>
        <p:txBody>
          <a:bodyPr/>
          <a:lstStyle/>
          <a:p>
            <a:fld id="{FB69DBF6-8875-4B8E-B529-6EFEC80547D2}" type="slidenum">
              <a:rPr lang="fr-FR" smtClean="0"/>
              <a:t>18</a:t>
            </a:fld>
            <a:endParaRPr lang="fr-FR"/>
          </a:p>
        </p:txBody>
      </p:sp>
      <p:sp>
        <p:nvSpPr>
          <p:cNvPr id="5" name="Espace réservé du contenu 4">
            <a:extLst>
              <a:ext uri="{FF2B5EF4-FFF2-40B4-BE49-F238E27FC236}">
                <a16:creationId xmlns:a16="http://schemas.microsoft.com/office/drawing/2014/main" id="{77D32F44-AB6E-4B92-8BD7-4F9940C4CEEB}"/>
              </a:ext>
            </a:extLst>
          </p:cNvPr>
          <p:cNvSpPr>
            <a:spLocks noGrp="1"/>
          </p:cNvSpPr>
          <p:nvPr>
            <p:ph idx="1"/>
          </p:nvPr>
        </p:nvSpPr>
        <p:spPr>
          <a:xfrm>
            <a:off x="287869" y="1581863"/>
            <a:ext cx="11616265" cy="2574253"/>
          </a:xfrm>
        </p:spPr>
        <p:txBody>
          <a:bodyPr>
            <a:normAutofit fontScale="85000" lnSpcReduction="10000"/>
          </a:bodyPr>
          <a:lstStyle/>
          <a:p>
            <a:pPr marL="0" indent="0" algn="just">
              <a:buNone/>
            </a:pPr>
            <a:r>
              <a:rPr lang="fr-FR" sz="2400" dirty="0">
                <a:solidFill>
                  <a:schemeClr val="tx2"/>
                </a:solidFill>
              </a:rPr>
              <a:t>Une fois la recherche des causes de l’EIAS faite, il faut analyser les barrières de sécurité </a:t>
            </a:r>
          </a:p>
          <a:p>
            <a:pPr marL="342900" indent="-342900">
              <a:spcBef>
                <a:spcPts val="0"/>
              </a:spcBef>
              <a:buFont typeface="Arial" panose="020B0604020202020204" pitchFamily="34" charset="0"/>
              <a:buChar char="-"/>
            </a:pPr>
            <a:r>
              <a:rPr lang="fr-FR" sz="2400" dirty="0">
                <a:solidFill>
                  <a:schemeClr val="tx2"/>
                </a:solidFill>
              </a:rPr>
              <a:t>qui existaient et qui ont été ou pas  défaillantes (et si oui, pourquoi ?) ;</a:t>
            </a:r>
          </a:p>
          <a:p>
            <a:pPr marL="342900" indent="-342900">
              <a:spcBef>
                <a:spcPts val="0"/>
              </a:spcBef>
              <a:buFont typeface="Arial" panose="020B0604020202020204" pitchFamily="34" charset="0"/>
              <a:buChar char="-"/>
            </a:pPr>
            <a:r>
              <a:rPr lang="fr-FR" sz="2400" dirty="0">
                <a:solidFill>
                  <a:schemeClr val="tx2"/>
                </a:solidFill>
              </a:rPr>
              <a:t>qui n’existaient pas et qui auraient pu prévenir la survenue de l’EIAS ou le récupérer ou l’atténuer.</a:t>
            </a:r>
          </a:p>
          <a:p>
            <a:pPr marL="0" indent="0">
              <a:buNone/>
            </a:pPr>
            <a:endParaRPr lang="fr-FR" sz="2400" dirty="0">
              <a:solidFill>
                <a:schemeClr val="tx2"/>
              </a:solidFill>
            </a:endParaRPr>
          </a:p>
          <a:p>
            <a:pPr marL="0" indent="0">
              <a:lnSpc>
                <a:spcPct val="100000"/>
              </a:lnSpc>
              <a:spcBef>
                <a:spcPts val="0"/>
              </a:spcBef>
              <a:buNone/>
            </a:pPr>
            <a:r>
              <a:rPr lang="fr-FR" sz="2400" dirty="0">
                <a:solidFill>
                  <a:schemeClr val="tx2"/>
                </a:solidFill>
              </a:rPr>
              <a:t>Elles sont au nombre de 3 :</a:t>
            </a:r>
          </a:p>
          <a:p>
            <a:pPr marL="342900" indent="-342900">
              <a:lnSpc>
                <a:spcPct val="100000"/>
              </a:lnSpc>
              <a:spcBef>
                <a:spcPts val="0"/>
              </a:spcBef>
              <a:buFont typeface="Arial" panose="020B0604020202020204" pitchFamily="34" charset="0"/>
              <a:buChar char="-"/>
            </a:pPr>
            <a:r>
              <a:rPr lang="fr-FR" sz="2400" dirty="0">
                <a:solidFill>
                  <a:schemeClr val="tx2"/>
                </a:solidFill>
              </a:rPr>
              <a:t>barrières de </a:t>
            </a:r>
            <a:r>
              <a:rPr lang="fr-FR" sz="2400" b="1" dirty="0">
                <a:solidFill>
                  <a:schemeClr val="accent1"/>
                </a:solidFill>
              </a:rPr>
              <a:t>prévention</a:t>
            </a:r>
            <a:r>
              <a:rPr lang="fr-FR" sz="2400" dirty="0">
                <a:solidFill>
                  <a:schemeClr val="tx2"/>
                </a:solidFill>
              </a:rPr>
              <a:t> : avant que ne survienne l’EIAS ;</a:t>
            </a:r>
          </a:p>
          <a:p>
            <a:pPr marL="342900" indent="-342900">
              <a:lnSpc>
                <a:spcPct val="100000"/>
              </a:lnSpc>
              <a:spcBef>
                <a:spcPts val="0"/>
              </a:spcBef>
              <a:buFont typeface="Arial" panose="020B0604020202020204" pitchFamily="34" charset="0"/>
              <a:buChar char="-"/>
            </a:pPr>
            <a:r>
              <a:rPr lang="fr-FR" sz="2400" dirty="0">
                <a:solidFill>
                  <a:schemeClr val="tx2"/>
                </a:solidFill>
              </a:rPr>
              <a:t>barrières de </a:t>
            </a:r>
            <a:r>
              <a:rPr lang="fr-FR" sz="2400" b="1" dirty="0">
                <a:solidFill>
                  <a:schemeClr val="accent1"/>
                </a:solidFill>
              </a:rPr>
              <a:t>récupération</a:t>
            </a:r>
            <a:r>
              <a:rPr lang="fr-FR" sz="2400" dirty="0">
                <a:solidFill>
                  <a:schemeClr val="tx2"/>
                </a:solidFill>
              </a:rPr>
              <a:t> : au moment de la survenue de l’EIAS et qui annulent les conséquences ;</a:t>
            </a:r>
          </a:p>
          <a:p>
            <a:pPr marL="342900" indent="-342900">
              <a:lnSpc>
                <a:spcPct val="100000"/>
              </a:lnSpc>
              <a:spcBef>
                <a:spcPts val="0"/>
              </a:spcBef>
              <a:buFont typeface="Arial" panose="020B0604020202020204" pitchFamily="34" charset="0"/>
              <a:buChar char="-"/>
            </a:pPr>
            <a:r>
              <a:rPr lang="fr-FR" sz="2400" dirty="0">
                <a:solidFill>
                  <a:schemeClr val="tx2"/>
                </a:solidFill>
              </a:rPr>
              <a:t>barrières d’</a:t>
            </a:r>
            <a:r>
              <a:rPr lang="fr-FR" sz="2400" b="1" dirty="0">
                <a:solidFill>
                  <a:schemeClr val="accent1"/>
                </a:solidFill>
              </a:rPr>
              <a:t>atténuation</a:t>
            </a:r>
            <a:r>
              <a:rPr lang="fr-FR" sz="2400" dirty="0">
                <a:solidFill>
                  <a:schemeClr val="tx2"/>
                </a:solidFill>
              </a:rPr>
              <a:t> : après la survenue de l’EIAS et qui en limitent les conséquences.</a:t>
            </a:r>
          </a:p>
          <a:p>
            <a:endParaRPr lang="fr-FR" dirty="0"/>
          </a:p>
        </p:txBody>
      </p:sp>
      <p:grpSp>
        <p:nvGrpSpPr>
          <p:cNvPr id="22" name="Groupe 21">
            <a:extLst>
              <a:ext uri="{FF2B5EF4-FFF2-40B4-BE49-F238E27FC236}">
                <a16:creationId xmlns:a16="http://schemas.microsoft.com/office/drawing/2014/main" id="{73F81874-10E9-4ED1-98F9-8E0A6FE2D60B}"/>
              </a:ext>
            </a:extLst>
          </p:cNvPr>
          <p:cNvGrpSpPr/>
          <p:nvPr/>
        </p:nvGrpSpPr>
        <p:grpSpPr>
          <a:xfrm>
            <a:off x="140184" y="4084079"/>
            <a:ext cx="11911631" cy="2054706"/>
            <a:chOff x="389126" y="4387843"/>
            <a:chExt cx="11911631" cy="2054706"/>
          </a:xfrm>
        </p:grpSpPr>
        <p:sp>
          <p:nvSpPr>
            <p:cNvPr id="6" name="Organigramme : Multidocument 5">
              <a:extLst>
                <a:ext uri="{FF2B5EF4-FFF2-40B4-BE49-F238E27FC236}">
                  <a16:creationId xmlns:a16="http://schemas.microsoft.com/office/drawing/2014/main" id="{412F0BD2-CF3A-4FFD-AC53-D85966216F1E}"/>
                </a:ext>
              </a:extLst>
            </p:cNvPr>
            <p:cNvSpPr/>
            <p:nvPr/>
          </p:nvSpPr>
          <p:spPr>
            <a:xfrm>
              <a:off x="389126" y="5299549"/>
              <a:ext cx="1716606" cy="1143000"/>
            </a:xfrm>
            <a:prstGeom prst="flowChartMulti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Causes profondes</a:t>
              </a:r>
            </a:p>
          </p:txBody>
        </p:sp>
        <p:sp>
          <p:nvSpPr>
            <p:cNvPr id="7" name="Organigramme : Document 6">
              <a:extLst>
                <a:ext uri="{FF2B5EF4-FFF2-40B4-BE49-F238E27FC236}">
                  <a16:creationId xmlns:a16="http://schemas.microsoft.com/office/drawing/2014/main" id="{944A7E56-7AA8-4635-A70E-A6EB4CC691DD}"/>
                </a:ext>
              </a:extLst>
            </p:cNvPr>
            <p:cNvSpPr/>
            <p:nvPr/>
          </p:nvSpPr>
          <p:spPr>
            <a:xfrm>
              <a:off x="3182246" y="5364612"/>
              <a:ext cx="1252025" cy="1012874"/>
            </a:xfrm>
            <a:prstGeom prst="flowChartDocumen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Cause immédiate</a:t>
              </a:r>
            </a:p>
          </p:txBody>
        </p:sp>
        <p:sp>
          <p:nvSpPr>
            <p:cNvPr id="8" name="Rectangle : coins arrondis 7">
              <a:extLst>
                <a:ext uri="{FF2B5EF4-FFF2-40B4-BE49-F238E27FC236}">
                  <a16:creationId xmlns:a16="http://schemas.microsoft.com/office/drawing/2014/main" id="{F16C0834-21AB-4319-95D2-7A1AECE6F9FC}"/>
                </a:ext>
              </a:extLst>
            </p:cNvPr>
            <p:cNvSpPr/>
            <p:nvPr/>
          </p:nvSpPr>
          <p:spPr>
            <a:xfrm>
              <a:off x="5569159" y="5416328"/>
              <a:ext cx="3085867" cy="872506"/>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EIAS en cours de survenue</a:t>
              </a:r>
            </a:p>
          </p:txBody>
        </p:sp>
        <p:sp>
          <p:nvSpPr>
            <p:cNvPr id="9" name="Rectangle : coins arrondis 8">
              <a:extLst>
                <a:ext uri="{FF2B5EF4-FFF2-40B4-BE49-F238E27FC236}">
                  <a16:creationId xmlns:a16="http://schemas.microsoft.com/office/drawing/2014/main" id="{49808495-EF30-4A9F-B429-92FCF10632AB}"/>
                </a:ext>
              </a:extLst>
            </p:cNvPr>
            <p:cNvSpPr/>
            <p:nvPr/>
          </p:nvSpPr>
          <p:spPr>
            <a:xfrm>
              <a:off x="9072174" y="5416327"/>
              <a:ext cx="3228048" cy="872506"/>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solidFill>
                    <a:schemeClr val="bg1"/>
                  </a:solidFill>
                </a:rPr>
                <a:t>EIAS  constitué</a:t>
              </a:r>
              <a:endParaRPr lang="en-US">
                <a:solidFill>
                  <a:schemeClr val="bg1"/>
                </a:solidFill>
              </a:endParaRPr>
            </a:p>
          </p:txBody>
        </p:sp>
        <p:cxnSp>
          <p:nvCxnSpPr>
            <p:cNvPr id="10" name="Connecteur droit avec flèche 9">
              <a:extLst>
                <a:ext uri="{FF2B5EF4-FFF2-40B4-BE49-F238E27FC236}">
                  <a16:creationId xmlns:a16="http://schemas.microsoft.com/office/drawing/2014/main" id="{DB003A39-1B47-4049-81AD-8C67A121EFE1}"/>
                </a:ext>
              </a:extLst>
            </p:cNvPr>
            <p:cNvCxnSpPr>
              <a:cxnSpLocks/>
              <a:stCxn id="6" idx="3"/>
              <a:endCxn id="7" idx="1"/>
            </p:cNvCxnSpPr>
            <p:nvPr/>
          </p:nvCxnSpPr>
          <p:spPr>
            <a:xfrm>
              <a:off x="2105732" y="5871049"/>
              <a:ext cx="1076514"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8691F355-7E22-45CD-85F0-B2A9889D0960}"/>
                </a:ext>
              </a:extLst>
            </p:cNvPr>
            <p:cNvCxnSpPr>
              <a:cxnSpLocks/>
              <a:stCxn id="7" idx="3"/>
              <a:endCxn id="8" idx="1"/>
            </p:cNvCxnSpPr>
            <p:nvPr/>
          </p:nvCxnSpPr>
          <p:spPr>
            <a:xfrm flipV="1">
              <a:off x="4434271" y="5852581"/>
              <a:ext cx="1134888" cy="18468"/>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5F2646EB-E802-425E-9C0B-9228AA5A2439}"/>
                </a:ext>
              </a:extLst>
            </p:cNvPr>
            <p:cNvCxnSpPr>
              <a:cxnSpLocks/>
              <a:stCxn id="8" idx="3"/>
              <a:endCxn id="9" idx="1"/>
            </p:cNvCxnSpPr>
            <p:nvPr/>
          </p:nvCxnSpPr>
          <p:spPr>
            <a:xfrm flipV="1">
              <a:off x="8655026" y="5852580"/>
              <a:ext cx="417148" cy="1"/>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Flèche : double flèche horizontale 12">
              <a:extLst>
                <a:ext uri="{FF2B5EF4-FFF2-40B4-BE49-F238E27FC236}">
                  <a16:creationId xmlns:a16="http://schemas.microsoft.com/office/drawing/2014/main" id="{79978E8C-D3B4-4EDD-AB6E-D3169C7054FB}"/>
                </a:ext>
              </a:extLst>
            </p:cNvPr>
            <p:cNvSpPr/>
            <p:nvPr/>
          </p:nvSpPr>
          <p:spPr>
            <a:xfrm>
              <a:off x="389126" y="4405333"/>
              <a:ext cx="5024562" cy="769819"/>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Zone de Prévention</a:t>
              </a:r>
            </a:p>
          </p:txBody>
        </p:sp>
        <p:sp>
          <p:nvSpPr>
            <p:cNvPr id="14" name="Flèche : double flèche horizontale 13">
              <a:extLst>
                <a:ext uri="{FF2B5EF4-FFF2-40B4-BE49-F238E27FC236}">
                  <a16:creationId xmlns:a16="http://schemas.microsoft.com/office/drawing/2014/main" id="{D3F5E179-C940-4362-AA28-15DA264B3E00}"/>
                </a:ext>
              </a:extLst>
            </p:cNvPr>
            <p:cNvSpPr/>
            <p:nvPr/>
          </p:nvSpPr>
          <p:spPr>
            <a:xfrm>
              <a:off x="5425271" y="4416421"/>
              <a:ext cx="3363600" cy="769818"/>
            </a:xfrm>
            <a:prstGeom prst="lef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Zone de Récupération</a:t>
              </a:r>
            </a:p>
          </p:txBody>
        </p:sp>
        <p:sp>
          <p:nvSpPr>
            <p:cNvPr id="15" name="Flèche : double flèche horizontale 14">
              <a:extLst>
                <a:ext uri="{FF2B5EF4-FFF2-40B4-BE49-F238E27FC236}">
                  <a16:creationId xmlns:a16="http://schemas.microsoft.com/office/drawing/2014/main" id="{19943B3D-FB6E-43AD-8968-36107AF3D7D0}"/>
                </a:ext>
              </a:extLst>
            </p:cNvPr>
            <p:cNvSpPr/>
            <p:nvPr/>
          </p:nvSpPr>
          <p:spPr>
            <a:xfrm>
              <a:off x="8821529" y="4387843"/>
              <a:ext cx="3479228" cy="769819"/>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Zone d’atténuation</a:t>
              </a:r>
            </a:p>
          </p:txBody>
        </p:sp>
        <p:cxnSp>
          <p:nvCxnSpPr>
            <p:cNvPr id="16" name="Connecteur droit 15">
              <a:extLst>
                <a:ext uri="{FF2B5EF4-FFF2-40B4-BE49-F238E27FC236}">
                  <a16:creationId xmlns:a16="http://schemas.microsoft.com/office/drawing/2014/main" id="{428FC516-7327-4E3E-B1FF-9176DE1FEA25}"/>
                </a:ext>
              </a:extLst>
            </p:cNvPr>
            <p:cNvCxnSpPr>
              <a:cxnSpLocks/>
              <a:stCxn id="14" idx="3"/>
            </p:cNvCxnSpPr>
            <p:nvPr/>
          </p:nvCxnSpPr>
          <p:spPr>
            <a:xfrm>
              <a:off x="5425271" y="4801330"/>
              <a:ext cx="0" cy="1001595"/>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cxnSp>
        <p:nvCxnSpPr>
          <p:cNvPr id="17" name="Connecteur droit 16">
            <a:extLst>
              <a:ext uri="{FF2B5EF4-FFF2-40B4-BE49-F238E27FC236}">
                <a16:creationId xmlns:a16="http://schemas.microsoft.com/office/drawing/2014/main" id="{E3C5EF0D-AD3E-45E2-A9E2-583ED6FA1770}"/>
              </a:ext>
            </a:extLst>
          </p:cNvPr>
          <p:cNvCxnSpPr>
            <a:cxnSpLocks/>
          </p:cNvCxnSpPr>
          <p:nvPr/>
        </p:nvCxnSpPr>
        <p:spPr>
          <a:xfrm>
            <a:off x="8572587" y="4468989"/>
            <a:ext cx="0" cy="1087016"/>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D8627E59-210E-485E-A79B-3F6FAB6C82D8}"/>
              </a:ext>
            </a:extLst>
          </p:cNvPr>
          <p:cNvPicPr>
            <a:picLocks noChangeAspect="1"/>
          </p:cNvPicPr>
          <p:nvPr/>
        </p:nvPicPr>
        <p:blipFill>
          <a:blip r:embed="rId2"/>
          <a:stretch>
            <a:fillRect/>
          </a:stretch>
        </p:blipFill>
        <p:spPr>
          <a:xfrm>
            <a:off x="10138836" y="6138785"/>
            <a:ext cx="1114621" cy="649950"/>
          </a:xfrm>
          <a:prstGeom prst="rect">
            <a:avLst/>
          </a:prstGeom>
        </p:spPr>
      </p:pic>
    </p:spTree>
    <p:extLst>
      <p:ext uri="{BB962C8B-B14F-4D97-AF65-F5344CB8AC3E}">
        <p14:creationId xmlns:p14="http://schemas.microsoft.com/office/powerpoint/2010/main" val="3551294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EC323E-81AD-43D3-BFD3-1726290D969C}"/>
              </a:ext>
            </a:extLst>
          </p:cNvPr>
          <p:cNvSpPr>
            <a:spLocks noGrp="1"/>
          </p:cNvSpPr>
          <p:nvPr>
            <p:ph type="title"/>
          </p:nvPr>
        </p:nvSpPr>
        <p:spPr/>
        <p:txBody>
          <a:bodyPr>
            <a:normAutofit fontScale="90000"/>
          </a:bodyPr>
          <a:lstStyle/>
          <a:p>
            <a:r>
              <a:rPr lang="fr-FR"/>
              <a:t>4 – Identification des barrières de sécurité</a:t>
            </a:r>
            <a:br>
              <a:rPr lang="fr-FR"/>
            </a:br>
            <a:r>
              <a:rPr lang="fr-FR" sz="2700" b="0" i="1" u="sng">
                <a:solidFill>
                  <a:schemeClr val="tx2"/>
                </a:solidFill>
              </a:rPr>
              <a:t>Si la barrière existait</a:t>
            </a:r>
            <a:endParaRPr lang="fr-FR" sz="2200" b="0" i="1" u="sng">
              <a:solidFill>
                <a:schemeClr val="tx2"/>
              </a:solidFill>
            </a:endParaRPr>
          </a:p>
        </p:txBody>
      </p:sp>
      <p:sp>
        <p:nvSpPr>
          <p:cNvPr id="3" name="Espace réservé du pied de page 2">
            <a:extLst>
              <a:ext uri="{FF2B5EF4-FFF2-40B4-BE49-F238E27FC236}">
                <a16:creationId xmlns:a16="http://schemas.microsoft.com/office/drawing/2014/main" id="{93C34D7B-ACEE-4277-B511-D23B68100D8E}"/>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F5678696-1F0A-4067-B2F9-216E396DAA51}"/>
              </a:ext>
            </a:extLst>
          </p:cNvPr>
          <p:cNvSpPr>
            <a:spLocks noGrp="1"/>
          </p:cNvSpPr>
          <p:nvPr>
            <p:ph type="sldNum" sz="quarter" idx="4"/>
          </p:nvPr>
        </p:nvSpPr>
        <p:spPr/>
        <p:txBody>
          <a:bodyPr/>
          <a:lstStyle/>
          <a:p>
            <a:fld id="{FB69DBF6-8875-4B8E-B529-6EFEC80547D2}" type="slidenum">
              <a:rPr lang="fr-FR" smtClean="0"/>
              <a:t>19</a:t>
            </a:fld>
            <a:endParaRPr lang="fr-FR"/>
          </a:p>
        </p:txBody>
      </p:sp>
      <p:graphicFrame>
        <p:nvGraphicFramePr>
          <p:cNvPr id="6" name="Espace réservé du contenu 3">
            <a:extLst>
              <a:ext uri="{FF2B5EF4-FFF2-40B4-BE49-F238E27FC236}">
                <a16:creationId xmlns:a16="http://schemas.microsoft.com/office/drawing/2014/main" id="{F03723BC-D936-413A-A89D-C76E8968B942}"/>
              </a:ext>
            </a:extLst>
          </p:cNvPr>
          <p:cNvGraphicFramePr>
            <a:graphicFrameLocks noGrp="1"/>
          </p:cNvGraphicFramePr>
          <p:nvPr>
            <p:ph idx="1"/>
            <p:extLst>
              <p:ext uri="{D42A27DB-BD31-4B8C-83A1-F6EECF244321}">
                <p14:modId xmlns:p14="http://schemas.microsoft.com/office/powerpoint/2010/main" val="1077855090"/>
              </p:ext>
            </p:extLst>
          </p:nvPr>
        </p:nvGraphicFramePr>
        <p:xfrm>
          <a:off x="287867" y="1295400"/>
          <a:ext cx="11717864" cy="4679255"/>
        </p:xfrm>
        <a:graphic>
          <a:graphicData uri="http://schemas.openxmlformats.org/drawingml/2006/table">
            <a:tbl>
              <a:tblPr firstCol="1" bandRow="1">
                <a:tableStyleId>{073A0DAA-6AF3-43AB-8588-CEC1D06C72B9}</a:tableStyleId>
              </a:tblPr>
              <a:tblGrid>
                <a:gridCol w="312373">
                  <a:extLst>
                    <a:ext uri="{9D8B030D-6E8A-4147-A177-3AD203B41FA5}">
                      <a16:colId xmlns:a16="http://schemas.microsoft.com/office/drawing/2014/main" val="639380479"/>
                    </a:ext>
                  </a:extLst>
                </a:gridCol>
                <a:gridCol w="2091747">
                  <a:extLst>
                    <a:ext uri="{9D8B030D-6E8A-4147-A177-3AD203B41FA5}">
                      <a16:colId xmlns:a16="http://schemas.microsoft.com/office/drawing/2014/main" val="3700950744"/>
                    </a:ext>
                  </a:extLst>
                </a:gridCol>
                <a:gridCol w="3785013">
                  <a:extLst>
                    <a:ext uri="{9D8B030D-6E8A-4147-A177-3AD203B41FA5}">
                      <a16:colId xmlns:a16="http://schemas.microsoft.com/office/drawing/2014/main" val="2431335792"/>
                    </a:ext>
                  </a:extLst>
                </a:gridCol>
                <a:gridCol w="5528731">
                  <a:extLst>
                    <a:ext uri="{9D8B030D-6E8A-4147-A177-3AD203B41FA5}">
                      <a16:colId xmlns:a16="http://schemas.microsoft.com/office/drawing/2014/main" val="2736343672"/>
                    </a:ext>
                  </a:extLst>
                </a:gridCol>
              </a:tblGrid>
              <a:tr h="660800">
                <a:tc>
                  <a:txBody>
                    <a:bodyPr/>
                    <a:lstStyle/>
                    <a:p>
                      <a:endParaRPr lang="fr-FR"/>
                    </a:p>
                  </a:txBody>
                  <a:tcPr/>
                </a:tc>
                <a:tc>
                  <a:txBody>
                    <a:bodyPr/>
                    <a:lstStyle/>
                    <a:p>
                      <a:endParaRPr lang="fr-FR"/>
                    </a:p>
                  </a:txBody>
                  <a:tcPr marL="93106" marR="93106" marT="0" marB="0">
                    <a:solidFill>
                      <a:srgbClr val="333399"/>
                    </a:solidFill>
                  </a:tcPr>
                </a:tc>
                <a:tc>
                  <a:txBody>
                    <a:bodyPr/>
                    <a:lstStyle/>
                    <a:p>
                      <a:pPr algn="just">
                        <a:lnSpc>
                          <a:spcPct val="120000"/>
                        </a:lnSpc>
                        <a:spcBef>
                          <a:spcPts val="500"/>
                        </a:spcBef>
                        <a:spcAft>
                          <a:spcPts val="200"/>
                        </a:spcAft>
                      </a:pPr>
                      <a:r>
                        <a:rPr lang="fr-FR" sz="1800" dirty="0">
                          <a:solidFill>
                            <a:schemeClr val="bg1"/>
                          </a:solidFill>
                          <a:effectLst/>
                        </a:rPr>
                        <a:t>Description de la barrière</a:t>
                      </a:r>
                      <a:endParaRPr lang="fr-FR" sz="1800" dirty="0">
                        <a:solidFill>
                          <a:schemeClr val="bg1"/>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nchor="ctr">
                    <a:solidFill>
                      <a:srgbClr val="333399"/>
                    </a:solidFill>
                  </a:tcPr>
                </a:tc>
                <a:tc>
                  <a:txBody>
                    <a:bodyPr/>
                    <a:lstStyle/>
                    <a:p>
                      <a:pPr algn="just">
                        <a:lnSpc>
                          <a:spcPct val="120000"/>
                        </a:lnSpc>
                        <a:spcBef>
                          <a:spcPts val="0"/>
                        </a:spcBef>
                        <a:spcAft>
                          <a:spcPts val="0"/>
                        </a:spcAft>
                      </a:pPr>
                      <a:r>
                        <a:rPr lang="fr-FR" sz="1800">
                          <a:solidFill>
                            <a:schemeClr val="bg1"/>
                          </a:solidFill>
                          <a:effectLst/>
                        </a:rPr>
                        <a:t>A-t-elle fonctionné ? Si non, pourquoi ?</a:t>
                      </a:r>
                      <a:endParaRPr lang="fr-FR" sz="1800">
                        <a:solidFill>
                          <a:schemeClr val="bg1"/>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nchor="ctr">
                    <a:solidFill>
                      <a:srgbClr val="333399"/>
                    </a:solidFill>
                  </a:tcPr>
                </a:tc>
                <a:extLst>
                  <a:ext uri="{0D108BD9-81ED-4DB2-BD59-A6C34878D82A}">
                    <a16:rowId xmlns:a16="http://schemas.microsoft.com/office/drawing/2014/main" val="1850793497"/>
                  </a:ext>
                </a:extLst>
              </a:tr>
              <a:tr h="1322210">
                <a:tc>
                  <a:txBody>
                    <a:bodyPr/>
                    <a:lstStyle/>
                    <a:p>
                      <a:pPr algn="just">
                        <a:lnSpc>
                          <a:spcPct val="120000"/>
                        </a:lnSpc>
                        <a:spcBef>
                          <a:spcPts val="500"/>
                        </a:spcBef>
                        <a:spcAft>
                          <a:spcPts val="200"/>
                        </a:spcAft>
                      </a:pPr>
                      <a:r>
                        <a:rPr lang="fr-FR" sz="1800">
                          <a:effectLst/>
                        </a:rPr>
                        <a:t> </a:t>
                      </a:r>
                      <a:endParaRPr lang="fr-FR" sz="1800">
                        <a:solidFill>
                          <a:srgbClr val="262626"/>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a:effectLst/>
                        </a:rPr>
                        <a:t> </a:t>
                      </a:r>
                      <a:r>
                        <a:rPr lang="fr-FR" sz="1800">
                          <a:effectLst/>
                        </a:rPr>
                        <a:t>☐ </a:t>
                      </a:r>
                      <a:r>
                        <a:rPr lang="fr-FR" sz="1800" b="1" cap="small" baseline="0">
                          <a:effectLst/>
                        </a:rPr>
                        <a:t>Prévention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a:effectLst/>
                        </a:rPr>
                        <a:t>Avant l’EIAS</a:t>
                      </a:r>
                      <a:endParaRPr lang="fr-FR" sz="1400" b="0" cap="small" baseline="0">
                        <a:effectLst/>
                      </a:endParaRPr>
                    </a:p>
                  </a:txBody>
                  <a:tcPr marL="93106" marR="93106" marT="0" marB="0"/>
                </a:tc>
                <a:tc>
                  <a:txBody>
                    <a:bodyPr/>
                    <a:lstStyle/>
                    <a:p>
                      <a:pPr algn="just">
                        <a:lnSpc>
                          <a:spcPct val="120000"/>
                        </a:lnSpc>
                        <a:spcBef>
                          <a:spcPts val="500"/>
                        </a:spcBef>
                        <a:spcAft>
                          <a:spcPts val="200"/>
                        </a:spcAft>
                      </a:pPr>
                      <a:r>
                        <a:rPr lang="fr-FR" sz="2000" kern="1200" cap="small" baseline="0">
                          <a:solidFill>
                            <a:schemeClr val="accent6">
                              <a:lumMod val="50000"/>
                            </a:schemeClr>
                          </a:solidFill>
                          <a:effectLst/>
                        </a:rPr>
                        <a:t> </a:t>
                      </a:r>
                      <a:endParaRPr lang="fr-FR" sz="2000" kern="1200" cap="small" baseline="0">
                        <a:solidFill>
                          <a:schemeClr val="accent6">
                            <a:lumMod val="50000"/>
                          </a:schemeClr>
                        </a:solidFill>
                        <a:effectLst/>
                        <a:latin typeface="+mn-lt"/>
                        <a:ea typeface="+mn-ea"/>
                        <a:cs typeface="+mn-cs"/>
                      </a:endParaRPr>
                    </a:p>
                  </a:txBody>
                  <a:tcPr marL="93106" marR="93106" marT="0" marB="0"/>
                </a:tc>
                <a:tc>
                  <a:txBody>
                    <a:bodyPr/>
                    <a:lstStyle/>
                    <a:p>
                      <a:pPr algn="just">
                        <a:lnSpc>
                          <a:spcPct val="120000"/>
                        </a:lnSpc>
                        <a:spcBef>
                          <a:spcPts val="500"/>
                        </a:spcBef>
                        <a:spcAft>
                          <a:spcPts val="200"/>
                        </a:spcAft>
                      </a:pPr>
                      <a:r>
                        <a:rPr lang="fr-FR" sz="2000" kern="1200" cap="small" baseline="0">
                          <a:solidFill>
                            <a:schemeClr val="accent6">
                              <a:lumMod val="50000"/>
                            </a:schemeClr>
                          </a:solidFill>
                          <a:effectLst/>
                        </a:rPr>
                        <a:t> </a:t>
                      </a:r>
                      <a:endParaRPr lang="fr-FR" sz="2000" kern="1200" cap="small" baseline="0">
                        <a:solidFill>
                          <a:schemeClr val="accent6">
                            <a:lumMod val="50000"/>
                          </a:schemeClr>
                        </a:solidFill>
                        <a:effectLst/>
                        <a:latin typeface="+mn-lt"/>
                        <a:ea typeface="+mn-ea"/>
                        <a:cs typeface="+mn-cs"/>
                      </a:endParaRPr>
                    </a:p>
                  </a:txBody>
                  <a:tcPr marL="93106" marR="93106" marT="0" marB="0"/>
                </a:tc>
                <a:extLst>
                  <a:ext uri="{0D108BD9-81ED-4DB2-BD59-A6C34878D82A}">
                    <a16:rowId xmlns:a16="http://schemas.microsoft.com/office/drawing/2014/main" val="2612034230"/>
                  </a:ext>
                </a:extLst>
              </a:tr>
              <a:tr h="1529144">
                <a:tc>
                  <a:txBody>
                    <a:bodyPr/>
                    <a:lstStyle/>
                    <a:p>
                      <a:pPr algn="just">
                        <a:lnSpc>
                          <a:spcPct val="120000"/>
                        </a:lnSpc>
                        <a:spcBef>
                          <a:spcPts val="500"/>
                        </a:spcBef>
                        <a:spcAft>
                          <a:spcPts val="200"/>
                        </a:spcAft>
                      </a:pPr>
                      <a:endParaRPr lang="fr-FR" sz="1800">
                        <a:solidFill>
                          <a:srgbClr val="262626"/>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a:solidFill>
                            <a:schemeClr val="dk1"/>
                          </a:solidFill>
                          <a:effectLst/>
                        </a:rPr>
                        <a:t> ☐ </a:t>
                      </a:r>
                      <a:r>
                        <a:rPr lang="fr-FR" sz="1800" b="1" kern="1200" cap="small" baseline="0">
                          <a:solidFill>
                            <a:schemeClr val="dk1"/>
                          </a:solidFill>
                          <a:effectLst/>
                        </a:rPr>
                        <a:t>Récupération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400">
                          <a:effectLst/>
                        </a:rPr>
                        <a:t>EIAS en cours de constitution</a:t>
                      </a:r>
                      <a:endParaRPr lang="fr-FR" sz="1400" b="0" cap="small" baseline="0">
                        <a:effectLst/>
                      </a:endParaRPr>
                    </a:p>
                  </a:txBody>
                  <a:tcPr marL="93106" marR="93106" marT="0" marB="0"/>
                </a:tc>
                <a:tc>
                  <a:txBody>
                    <a:bodyPr/>
                    <a:lstStyle/>
                    <a:p>
                      <a:pPr algn="just">
                        <a:lnSpc>
                          <a:spcPct val="120000"/>
                        </a:lnSpc>
                        <a:spcBef>
                          <a:spcPts val="500"/>
                        </a:spcBef>
                        <a:spcAft>
                          <a:spcPts val="200"/>
                        </a:spcAft>
                      </a:pPr>
                      <a:endParaRPr lang="fr-FR" sz="1800">
                        <a:solidFill>
                          <a:srgbClr val="262626"/>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tc>
                  <a:txBody>
                    <a:bodyPr/>
                    <a:lstStyle/>
                    <a:p>
                      <a:pPr algn="just">
                        <a:lnSpc>
                          <a:spcPct val="120000"/>
                        </a:lnSpc>
                        <a:spcBef>
                          <a:spcPts val="500"/>
                        </a:spcBef>
                        <a:spcAft>
                          <a:spcPts val="200"/>
                        </a:spcAft>
                      </a:pPr>
                      <a:endParaRPr lang="fr-FR" sz="1800">
                        <a:solidFill>
                          <a:srgbClr val="262626"/>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extLst>
                  <a:ext uri="{0D108BD9-81ED-4DB2-BD59-A6C34878D82A}">
                    <a16:rowId xmlns:a16="http://schemas.microsoft.com/office/drawing/2014/main" val="1812209555"/>
                  </a:ext>
                </a:extLst>
              </a:tr>
              <a:tr h="1167101">
                <a:tc>
                  <a:txBody>
                    <a:bodyPr/>
                    <a:lstStyle/>
                    <a:p>
                      <a:pPr algn="just">
                        <a:lnSpc>
                          <a:spcPct val="120000"/>
                        </a:lnSpc>
                        <a:spcBef>
                          <a:spcPts val="500"/>
                        </a:spcBef>
                        <a:spcAft>
                          <a:spcPts val="200"/>
                        </a:spcAft>
                      </a:pPr>
                      <a:r>
                        <a:rPr lang="fr-FR" sz="1800">
                          <a:effectLst/>
                        </a:rPr>
                        <a:t> </a:t>
                      </a:r>
                      <a:endParaRPr lang="fr-FR" sz="1800">
                        <a:solidFill>
                          <a:srgbClr val="262626"/>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a:effectLst/>
                        </a:rPr>
                        <a:t> </a:t>
                      </a:r>
                      <a:r>
                        <a:rPr lang="fr-FR" sz="1600" kern="1200">
                          <a:solidFill>
                            <a:schemeClr val="dk1"/>
                          </a:solidFill>
                          <a:effectLst/>
                        </a:rPr>
                        <a:t> </a:t>
                      </a:r>
                      <a:r>
                        <a:rPr lang="fr-FR" sz="1800" kern="1200">
                          <a:solidFill>
                            <a:schemeClr val="dk1"/>
                          </a:solidFill>
                          <a:effectLst/>
                        </a:rPr>
                        <a:t>☐ </a:t>
                      </a:r>
                      <a:r>
                        <a:rPr lang="fr-FR" sz="1800" b="1" kern="1200" cap="small" baseline="0">
                          <a:solidFill>
                            <a:schemeClr val="dk1"/>
                          </a:solidFill>
                          <a:effectLst/>
                        </a:rPr>
                        <a:t>Atténuation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a:effectLst/>
                        </a:rPr>
                        <a:t>Après l’EIAS</a:t>
                      </a:r>
                      <a:endParaRPr lang="fr-FR" sz="1400" b="0" kern="1200" cap="small" baseline="0">
                        <a:solidFill>
                          <a:schemeClr val="dk1"/>
                        </a:solidFill>
                        <a:effectLst/>
                      </a:endParaRPr>
                    </a:p>
                  </a:txBody>
                  <a:tcPr marL="93106" marR="93106" marT="0" marB="0"/>
                </a:tc>
                <a:tc>
                  <a:txBody>
                    <a:bodyPr/>
                    <a:lstStyle/>
                    <a:p>
                      <a:pPr marL="0" algn="just" defTabSz="914400" rtl="0" eaLnBrk="1" latinLnBrk="0" hangingPunct="1">
                        <a:lnSpc>
                          <a:spcPct val="120000"/>
                        </a:lnSpc>
                        <a:spcBef>
                          <a:spcPts val="500"/>
                        </a:spcBef>
                        <a:spcAft>
                          <a:spcPts val="200"/>
                        </a:spcAft>
                      </a:pPr>
                      <a:r>
                        <a:rPr lang="fr-FR" sz="2000" kern="1200" cap="small" baseline="0">
                          <a:solidFill>
                            <a:schemeClr val="accent6">
                              <a:lumMod val="50000"/>
                            </a:schemeClr>
                          </a:solidFill>
                          <a:effectLst/>
                        </a:rPr>
                        <a:t> </a:t>
                      </a:r>
                      <a:endParaRPr lang="fr-FR" sz="2000" kern="1200" cap="small" baseline="0">
                        <a:solidFill>
                          <a:schemeClr val="accent6">
                            <a:lumMod val="50000"/>
                          </a:schemeClr>
                        </a:solidFill>
                        <a:effectLst/>
                        <a:latin typeface="+mn-lt"/>
                        <a:ea typeface="+mn-ea"/>
                        <a:cs typeface="+mn-cs"/>
                      </a:endParaRPr>
                    </a:p>
                  </a:txBody>
                  <a:tcPr marL="93106" marR="93106" marT="0" marB="0"/>
                </a:tc>
                <a:tc>
                  <a:txBody>
                    <a:bodyPr/>
                    <a:lstStyle/>
                    <a:p>
                      <a:pPr marL="0" algn="just" defTabSz="914400" rtl="0" eaLnBrk="1" latinLnBrk="0" hangingPunct="1">
                        <a:lnSpc>
                          <a:spcPct val="120000"/>
                        </a:lnSpc>
                        <a:spcBef>
                          <a:spcPts val="500"/>
                        </a:spcBef>
                        <a:spcAft>
                          <a:spcPts val="200"/>
                        </a:spcAft>
                      </a:pPr>
                      <a:r>
                        <a:rPr lang="fr-FR" sz="2000" kern="1200" cap="small" baseline="0" dirty="0">
                          <a:solidFill>
                            <a:schemeClr val="accent6">
                              <a:lumMod val="50000"/>
                            </a:schemeClr>
                          </a:solidFill>
                          <a:effectLst/>
                        </a:rPr>
                        <a:t> </a:t>
                      </a:r>
                      <a:endParaRPr lang="fr-FR" sz="2000" kern="1200" cap="small" baseline="0" dirty="0">
                        <a:solidFill>
                          <a:schemeClr val="accent6">
                            <a:lumMod val="50000"/>
                          </a:schemeClr>
                        </a:solidFill>
                        <a:effectLst/>
                        <a:latin typeface="+mn-lt"/>
                        <a:ea typeface="+mn-ea"/>
                        <a:cs typeface="+mn-cs"/>
                      </a:endParaRPr>
                    </a:p>
                  </a:txBody>
                  <a:tcPr marL="93106" marR="93106" marT="0" marB="0"/>
                </a:tc>
                <a:extLst>
                  <a:ext uri="{0D108BD9-81ED-4DB2-BD59-A6C34878D82A}">
                    <a16:rowId xmlns:a16="http://schemas.microsoft.com/office/drawing/2014/main" val="536423235"/>
                  </a:ext>
                </a:extLst>
              </a:tr>
            </a:tbl>
          </a:graphicData>
        </a:graphic>
      </p:graphicFrame>
      <p:sp>
        <p:nvSpPr>
          <p:cNvPr id="8" name="ZoneTexte 7">
            <a:extLst>
              <a:ext uri="{FF2B5EF4-FFF2-40B4-BE49-F238E27FC236}">
                <a16:creationId xmlns:a16="http://schemas.microsoft.com/office/drawing/2014/main" id="{DE6C46E0-912B-483F-9C17-E8CE975FA5FE}"/>
              </a:ext>
            </a:extLst>
          </p:cNvPr>
          <p:cNvSpPr txBox="1"/>
          <p:nvPr/>
        </p:nvSpPr>
        <p:spPr>
          <a:xfrm>
            <a:off x="9558334" y="284680"/>
            <a:ext cx="2345799" cy="584775"/>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spTree>
    <p:extLst>
      <p:ext uri="{BB962C8B-B14F-4D97-AF65-F5344CB8AC3E}">
        <p14:creationId xmlns:p14="http://schemas.microsoft.com/office/powerpoint/2010/main" val="2402063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EC323E-81AD-43D3-BFD3-1726290D969C}"/>
              </a:ext>
            </a:extLst>
          </p:cNvPr>
          <p:cNvSpPr>
            <a:spLocks noGrp="1"/>
          </p:cNvSpPr>
          <p:nvPr>
            <p:ph type="title"/>
          </p:nvPr>
        </p:nvSpPr>
        <p:spPr/>
        <p:txBody>
          <a:bodyPr>
            <a:normAutofit fontScale="90000"/>
          </a:bodyPr>
          <a:lstStyle/>
          <a:p>
            <a:r>
              <a:rPr lang="fr-FR"/>
              <a:t>4 – Identification des barrières de sécurité</a:t>
            </a:r>
            <a:br>
              <a:rPr lang="fr-FR"/>
            </a:br>
            <a:r>
              <a:rPr lang="fr-FR" sz="2700" b="0" i="1" u="sng">
                <a:solidFill>
                  <a:srgbClr val="FF0000"/>
                </a:solidFill>
              </a:rPr>
              <a:t>Si la barrière n’existait pas</a:t>
            </a:r>
            <a:endParaRPr lang="fr-FR" sz="2200" b="0" i="1" u="sng">
              <a:solidFill>
                <a:srgbClr val="FF0000"/>
              </a:solidFill>
            </a:endParaRPr>
          </a:p>
        </p:txBody>
      </p:sp>
      <p:sp>
        <p:nvSpPr>
          <p:cNvPr id="3" name="Espace réservé du pied de page 2">
            <a:extLst>
              <a:ext uri="{FF2B5EF4-FFF2-40B4-BE49-F238E27FC236}">
                <a16:creationId xmlns:a16="http://schemas.microsoft.com/office/drawing/2014/main" id="{93C34D7B-ACEE-4277-B511-D23B68100D8E}"/>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F5678696-1F0A-4067-B2F9-216E396DAA51}"/>
              </a:ext>
            </a:extLst>
          </p:cNvPr>
          <p:cNvSpPr>
            <a:spLocks noGrp="1"/>
          </p:cNvSpPr>
          <p:nvPr>
            <p:ph type="sldNum" sz="quarter" idx="4"/>
          </p:nvPr>
        </p:nvSpPr>
        <p:spPr/>
        <p:txBody>
          <a:bodyPr/>
          <a:lstStyle/>
          <a:p>
            <a:fld id="{FB69DBF6-8875-4B8E-B529-6EFEC80547D2}" type="slidenum">
              <a:rPr lang="fr-FR" smtClean="0"/>
              <a:t>20</a:t>
            </a:fld>
            <a:endParaRPr lang="fr-FR"/>
          </a:p>
        </p:txBody>
      </p:sp>
      <p:sp>
        <p:nvSpPr>
          <p:cNvPr id="8" name="ZoneTexte 7">
            <a:extLst>
              <a:ext uri="{FF2B5EF4-FFF2-40B4-BE49-F238E27FC236}">
                <a16:creationId xmlns:a16="http://schemas.microsoft.com/office/drawing/2014/main" id="{DE6C46E0-912B-483F-9C17-E8CE975FA5FE}"/>
              </a:ext>
            </a:extLst>
          </p:cNvPr>
          <p:cNvSpPr txBox="1"/>
          <p:nvPr/>
        </p:nvSpPr>
        <p:spPr>
          <a:xfrm>
            <a:off x="9558334" y="284680"/>
            <a:ext cx="2345799" cy="584775"/>
          </a:xfrm>
          <a:prstGeom prst="rect">
            <a:avLst/>
          </a:prstGeom>
          <a:solidFill>
            <a:schemeClr val="accent1"/>
          </a:solidFill>
          <a:ln>
            <a:solidFill>
              <a:srgbClr val="FF0000"/>
            </a:solidFill>
          </a:ln>
        </p:spPr>
        <p:txBody>
          <a:bodyPr wrap="square" rtlCol="0">
            <a:spAutoFit/>
          </a:bodyPr>
          <a:lstStyle/>
          <a:p>
            <a:pPr algn="ctr"/>
            <a:r>
              <a:rPr lang="fr-FR" sz="1600" b="1" cap="all">
                <a:solidFill>
                  <a:schemeClr val="bg1"/>
                </a:solidFill>
                <a:effectLst>
                  <a:outerShdw blurRad="38100" dist="38100" dir="2700000" algn="tl">
                    <a:srgbClr val="000000">
                      <a:alpha val="43137"/>
                    </a:srgbClr>
                  </a:outerShdw>
                </a:effectLst>
              </a:rPr>
              <a:t>Attention à l’anonymisation </a:t>
            </a:r>
          </a:p>
        </p:txBody>
      </p:sp>
      <p:graphicFrame>
        <p:nvGraphicFramePr>
          <p:cNvPr id="9" name="Espace réservé du contenu 3">
            <a:extLst>
              <a:ext uri="{FF2B5EF4-FFF2-40B4-BE49-F238E27FC236}">
                <a16:creationId xmlns:a16="http://schemas.microsoft.com/office/drawing/2014/main" id="{279C7F16-E323-4B29-AE3D-491DCE01C7B8}"/>
              </a:ext>
            </a:extLst>
          </p:cNvPr>
          <p:cNvGraphicFramePr>
            <a:graphicFrameLocks noGrp="1"/>
          </p:cNvGraphicFramePr>
          <p:nvPr>
            <p:ph idx="1"/>
            <p:extLst>
              <p:ext uri="{D42A27DB-BD31-4B8C-83A1-F6EECF244321}">
                <p14:modId xmlns:p14="http://schemas.microsoft.com/office/powerpoint/2010/main" val="81921585"/>
              </p:ext>
            </p:extLst>
          </p:nvPr>
        </p:nvGraphicFramePr>
        <p:xfrm>
          <a:off x="287865" y="1340069"/>
          <a:ext cx="11616267" cy="4932144"/>
        </p:xfrm>
        <a:graphic>
          <a:graphicData uri="http://schemas.openxmlformats.org/drawingml/2006/table">
            <a:tbl>
              <a:tblPr firstCol="1" bandRow="1">
                <a:tableStyleId>{5C22544A-7EE6-4342-B048-85BDC9FD1C3A}</a:tableStyleId>
              </a:tblPr>
              <a:tblGrid>
                <a:gridCol w="328648">
                  <a:extLst>
                    <a:ext uri="{9D8B030D-6E8A-4147-A177-3AD203B41FA5}">
                      <a16:colId xmlns:a16="http://schemas.microsoft.com/office/drawing/2014/main" val="639380479"/>
                    </a:ext>
                  </a:extLst>
                </a:gridCol>
                <a:gridCol w="2996598">
                  <a:extLst>
                    <a:ext uri="{9D8B030D-6E8A-4147-A177-3AD203B41FA5}">
                      <a16:colId xmlns:a16="http://schemas.microsoft.com/office/drawing/2014/main" val="3700950744"/>
                    </a:ext>
                  </a:extLst>
                </a:gridCol>
                <a:gridCol w="8291021">
                  <a:extLst>
                    <a:ext uri="{9D8B030D-6E8A-4147-A177-3AD203B41FA5}">
                      <a16:colId xmlns:a16="http://schemas.microsoft.com/office/drawing/2014/main" val="2431335792"/>
                    </a:ext>
                  </a:extLst>
                </a:gridCol>
              </a:tblGrid>
              <a:tr h="678461">
                <a:tc>
                  <a:txBody>
                    <a:bodyPr/>
                    <a:lstStyle/>
                    <a:p>
                      <a:endParaRPr lang="fr-FR" sz="1600" kern="1200">
                        <a:solidFill>
                          <a:schemeClr val="accent1"/>
                        </a:solidFill>
                        <a:effectLst/>
                        <a:latin typeface="+mn-lt"/>
                        <a:ea typeface="+mn-ea"/>
                        <a:cs typeface="+mn-cs"/>
                      </a:endParaRPr>
                    </a:p>
                  </a:txBody>
                  <a:tcPr marL="93106" marR="93106" marT="0" marB="0">
                    <a:solidFill>
                      <a:srgbClr val="FE5061"/>
                    </a:solidFill>
                  </a:tcPr>
                </a:tc>
                <a:tc>
                  <a:txBody>
                    <a:bodyPr/>
                    <a:lstStyle/>
                    <a:p>
                      <a:pPr marL="0" algn="just" defTabSz="914377" rtl="0" eaLnBrk="1" latinLnBrk="0" hangingPunct="1">
                        <a:lnSpc>
                          <a:spcPct val="120000"/>
                        </a:lnSpc>
                        <a:spcBef>
                          <a:spcPts val="500"/>
                        </a:spcBef>
                        <a:spcAft>
                          <a:spcPts val="200"/>
                        </a:spcAft>
                      </a:pPr>
                      <a:endParaRPr lang="fr-FR" sz="1600" kern="1200">
                        <a:solidFill>
                          <a:schemeClr val="bg1"/>
                        </a:solidFill>
                        <a:effectLst/>
                        <a:latin typeface="+mn-lt"/>
                        <a:ea typeface="+mn-ea"/>
                        <a:cs typeface="+mn-cs"/>
                      </a:endParaRPr>
                    </a:p>
                  </a:txBody>
                  <a:tcPr marL="93106" marR="93106" marT="0" marB="0">
                    <a:solidFill>
                      <a:srgbClr val="FF4F57"/>
                    </a:solidFill>
                  </a:tcPr>
                </a:tc>
                <a:tc>
                  <a:txBody>
                    <a:bodyPr/>
                    <a:lstStyle/>
                    <a:p>
                      <a:pPr marL="0" algn="just" defTabSz="914377" rtl="0" eaLnBrk="1" latinLnBrk="0" hangingPunct="1">
                        <a:lnSpc>
                          <a:spcPct val="120000"/>
                        </a:lnSpc>
                        <a:spcBef>
                          <a:spcPts val="500"/>
                        </a:spcBef>
                        <a:spcAft>
                          <a:spcPts val="200"/>
                        </a:spcAft>
                      </a:pPr>
                      <a:r>
                        <a:rPr lang="fr-FR" sz="2000" kern="1200" dirty="0">
                          <a:solidFill>
                            <a:schemeClr val="bg1"/>
                          </a:solidFill>
                          <a:effectLst/>
                          <a:latin typeface="+mn-lt"/>
                          <a:ea typeface="+mn-ea"/>
                          <a:cs typeface="+mn-cs"/>
                        </a:rPr>
                        <a:t>Faut-il en élaborer une, précisant le Qui fait Quoi, Quand et Comment ?</a:t>
                      </a:r>
                    </a:p>
                  </a:txBody>
                  <a:tcPr marL="93106" marR="93106" marT="0" marB="0" anchor="ctr">
                    <a:solidFill>
                      <a:srgbClr val="FF4F57"/>
                    </a:solidFill>
                  </a:tcPr>
                </a:tc>
                <a:extLst>
                  <a:ext uri="{0D108BD9-81ED-4DB2-BD59-A6C34878D82A}">
                    <a16:rowId xmlns:a16="http://schemas.microsoft.com/office/drawing/2014/main" val="833872365"/>
                  </a:ext>
                </a:extLst>
              </a:tr>
              <a:tr h="1337601">
                <a:tc>
                  <a:txBody>
                    <a:bodyPr/>
                    <a:lstStyle/>
                    <a:p>
                      <a:pPr algn="just">
                        <a:lnSpc>
                          <a:spcPct val="120000"/>
                        </a:lnSpc>
                        <a:spcBef>
                          <a:spcPts val="500"/>
                        </a:spcBef>
                        <a:spcAft>
                          <a:spcPts val="200"/>
                        </a:spcAft>
                      </a:pPr>
                      <a:r>
                        <a:rPr lang="fr-FR" sz="1600" kern="1200">
                          <a:solidFill>
                            <a:schemeClr val="accent1"/>
                          </a:solidFill>
                          <a:effectLst/>
                          <a:latin typeface="+mn-lt"/>
                          <a:ea typeface="+mn-ea"/>
                          <a:cs typeface="+mn-cs"/>
                        </a:rPr>
                        <a:t> </a:t>
                      </a:r>
                    </a:p>
                  </a:txBody>
                  <a:tcPr marL="93106" marR="93106"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a:solidFill>
                            <a:srgbClr val="000000"/>
                          </a:solidFill>
                          <a:effectLst/>
                        </a:rPr>
                        <a:t> </a:t>
                      </a:r>
                      <a:r>
                        <a:rPr lang="fr-FR" sz="1800">
                          <a:solidFill>
                            <a:srgbClr val="000000"/>
                          </a:solidFill>
                          <a:effectLst/>
                        </a:rPr>
                        <a:t>☐ </a:t>
                      </a:r>
                      <a:r>
                        <a:rPr lang="fr-FR" sz="1800" b="1" cap="small" baseline="0">
                          <a:solidFill>
                            <a:srgbClr val="000000"/>
                          </a:solidFill>
                          <a:effectLst/>
                        </a:rPr>
                        <a:t>Prévention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a:solidFill>
                            <a:srgbClr val="000000"/>
                          </a:solidFill>
                          <a:effectLst/>
                        </a:rPr>
                        <a:t>Avant l’EIAS</a:t>
                      </a:r>
                      <a:endParaRPr lang="fr-FR" sz="1400" b="0" cap="small" baseline="0">
                        <a:solidFill>
                          <a:srgbClr val="000000"/>
                        </a:solidFill>
                        <a:effectLst/>
                      </a:endParaRPr>
                    </a:p>
                  </a:txBody>
                  <a:tcPr marL="93106" marR="93106" marT="0" marB="0"/>
                </a:tc>
                <a:tc>
                  <a:txBody>
                    <a:bodyPr/>
                    <a:lstStyle/>
                    <a:p>
                      <a:pPr algn="just">
                        <a:lnSpc>
                          <a:spcPct val="120000"/>
                        </a:lnSpc>
                        <a:spcBef>
                          <a:spcPts val="500"/>
                        </a:spcBef>
                        <a:spcAft>
                          <a:spcPts val="200"/>
                        </a:spcAft>
                      </a:pPr>
                      <a:r>
                        <a:rPr lang="fr-FR" sz="1800" dirty="0">
                          <a:solidFill>
                            <a:schemeClr val="accent1"/>
                          </a:solidFill>
                          <a:effectLst/>
                        </a:rPr>
                        <a:t> </a:t>
                      </a:r>
                      <a:endParaRPr lang="fr-FR" sz="1800" dirty="0">
                        <a:solidFill>
                          <a:schemeClr val="accent1"/>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extLst>
                  <a:ext uri="{0D108BD9-81ED-4DB2-BD59-A6C34878D82A}">
                    <a16:rowId xmlns:a16="http://schemas.microsoft.com/office/drawing/2014/main" val="2612034230"/>
                  </a:ext>
                </a:extLst>
              </a:tr>
              <a:tr h="1546941">
                <a:tc>
                  <a:txBody>
                    <a:bodyPr/>
                    <a:lstStyle/>
                    <a:p>
                      <a:pPr algn="just">
                        <a:lnSpc>
                          <a:spcPct val="120000"/>
                        </a:lnSpc>
                        <a:spcBef>
                          <a:spcPts val="500"/>
                        </a:spcBef>
                        <a:spcAft>
                          <a:spcPts val="200"/>
                        </a:spcAft>
                      </a:pPr>
                      <a:endParaRPr lang="fr-FR" sz="1600" kern="1200">
                        <a:solidFill>
                          <a:schemeClr val="accent1"/>
                        </a:solidFill>
                        <a:effectLst/>
                        <a:latin typeface="+mn-lt"/>
                        <a:ea typeface="+mn-ea"/>
                        <a:cs typeface="+mn-cs"/>
                      </a:endParaRPr>
                    </a:p>
                  </a:txBody>
                  <a:tcPr marL="93106" marR="93106" marT="0" marB="0"/>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800" kern="1200">
                          <a:solidFill>
                            <a:srgbClr val="000000"/>
                          </a:solidFill>
                          <a:effectLst/>
                        </a:rPr>
                        <a:t> ☐ </a:t>
                      </a:r>
                      <a:r>
                        <a:rPr lang="fr-FR" sz="1800" b="1" kern="1200" cap="small" baseline="0">
                          <a:solidFill>
                            <a:srgbClr val="000000"/>
                          </a:solidFill>
                          <a:effectLst/>
                        </a:rPr>
                        <a:t>Récupération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400">
                          <a:solidFill>
                            <a:srgbClr val="000000"/>
                          </a:solidFill>
                          <a:effectLst/>
                        </a:rPr>
                        <a:t>EIAS en cours de constitution</a:t>
                      </a:r>
                      <a:endParaRPr lang="fr-FR" sz="1400" b="0" cap="small" baseline="0">
                        <a:solidFill>
                          <a:srgbClr val="000000"/>
                        </a:solidFill>
                        <a:effectLst/>
                      </a:endParaRPr>
                    </a:p>
                  </a:txBody>
                  <a:tcPr marL="93106" marR="93106" marT="0" marB="0"/>
                </a:tc>
                <a:tc>
                  <a:txBody>
                    <a:bodyPr/>
                    <a:lstStyle/>
                    <a:p>
                      <a:pPr algn="just">
                        <a:lnSpc>
                          <a:spcPct val="120000"/>
                        </a:lnSpc>
                        <a:spcBef>
                          <a:spcPts val="500"/>
                        </a:spcBef>
                        <a:spcAft>
                          <a:spcPts val="200"/>
                        </a:spcAft>
                      </a:pPr>
                      <a:endParaRPr lang="fr-FR" sz="1800">
                        <a:solidFill>
                          <a:schemeClr val="accent1"/>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extLst>
                  <a:ext uri="{0D108BD9-81ED-4DB2-BD59-A6C34878D82A}">
                    <a16:rowId xmlns:a16="http://schemas.microsoft.com/office/drawing/2014/main" val="1812209555"/>
                  </a:ext>
                </a:extLst>
              </a:tr>
              <a:tr h="1369141">
                <a:tc>
                  <a:txBody>
                    <a:bodyPr/>
                    <a:lstStyle/>
                    <a:p>
                      <a:pPr algn="just">
                        <a:lnSpc>
                          <a:spcPct val="120000"/>
                        </a:lnSpc>
                        <a:spcBef>
                          <a:spcPts val="500"/>
                        </a:spcBef>
                        <a:spcAft>
                          <a:spcPts val="200"/>
                        </a:spcAft>
                      </a:pPr>
                      <a:r>
                        <a:rPr lang="fr-FR" sz="1600" kern="1200">
                          <a:solidFill>
                            <a:schemeClr val="accent1"/>
                          </a:solidFill>
                          <a:effectLst/>
                          <a:latin typeface="+mn-lt"/>
                          <a:ea typeface="+mn-ea"/>
                          <a:cs typeface="+mn-cs"/>
                        </a:rPr>
                        <a:t> </a:t>
                      </a:r>
                    </a:p>
                  </a:txBody>
                  <a:tcPr marL="93106" marR="93106"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a:solidFill>
                            <a:srgbClr val="000000"/>
                          </a:solidFill>
                          <a:effectLst/>
                        </a:rPr>
                        <a:t> </a:t>
                      </a:r>
                      <a:r>
                        <a:rPr lang="fr-FR" sz="1600" kern="1200" dirty="0">
                          <a:solidFill>
                            <a:srgbClr val="000000"/>
                          </a:solidFill>
                          <a:effectLst/>
                        </a:rPr>
                        <a:t> </a:t>
                      </a:r>
                      <a:r>
                        <a:rPr lang="fr-FR" sz="1800" kern="1200" dirty="0">
                          <a:solidFill>
                            <a:srgbClr val="000000"/>
                          </a:solidFill>
                          <a:effectLst/>
                        </a:rPr>
                        <a:t>☐ </a:t>
                      </a:r>
                      <a:r>
                        <a:rPr lang="fr-FR" sz="1800" b="1" kern="1200" cap="small" baseline="0" dirty="0">
                          <a:solidFill>
                            <a:srgbClr val="000000"/>
                          </a:solidFill>
                          <a:effectLst/>
                        </a:rPr>
                        <a:t>Atténuation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solidFill>
                            <a:srgbClr val="000000"/>
                          </a:solidFill>
                          <a:effectLst/>
                        </a:rPr>
                        <a:t>Après la survenue de l’EIAS</a:t>
                      </a:r>
                      <a:endParaRPr lang="fr-FR" sz="1400" b="0" kern="1200" cap="small" baseline="0" dirty="0">
                        <a:solidFill>
                          <a:srgbClr val="000000"/>
                        </a:solidFill>
                        <a:effectLst/>
                      </a:endParaRPr>
                    </a:p>
                  </a:txBody>
                  <a:tcPr marL="93106" marR="93106" marT="0" marB="0"/>
                </a:tc>
                <a:tc>
                  <a:txBody>
                    <a:bodyPr/>
                    <a:lstStyle/>
                    <a:p>
                      <a:pPr algn="just">
                        <a:lnSpc>
                          <a:spcPct val="120000"/>
                        </a:lnSpc>
                        <a:spcBef>
                          <a:spcPts val="500"/>
                        </a:spcBef>
                        <a:spcAft>
                          <a:spcPts val="200"/>
                        </a:spcAft>
                      </a:pPr>
                      <a:r>
                        <a:rPr lang="fr-FR" sz="1800" dirty="0">
                          <a:solidFill>
                            <a:schemeClr val="accent1"/>
                          </a:solidFill>
                          <a:effectLst/>
                        </a:rPr>
                        <a:t> </a:t>
                      </a:r>
                      <a:endParaRPr lang="fr-FR" sz="1800" dirty="0">
                        <a:solidFill>
                          <a:schemeClr val="accent1"/>
                        </a:solidFill>
                        <a:effectLst/>
                        <a:latin typeface="Arial" panose="020B0604020202020204" pitchFamily="34" charset="0"/>
                        <a:ea typeface="MS Mincho" panose="02020609040205080304" pitchFamily="49" charset="-128"/>
                        <a:cs typeface="Arial" panose="020B0604020202020204" pitchFamily="34" charset="0"/>
                      </a:endParaRPr>
                    </a:p>
                  </a:txBody>
                  <a:tcPr marL="93106" marR="93106" marT="0" marB="0"/>
                </a:tc>
                <a:extLst>
                  <a:ext uri="{0D108BD9-81ED-4DB2-BD59-A6C34878D82A}">
                    <a16:rowId xmlns:a16="http://schemas.microsoft.com/office/drawing/2014/main" val="536423235"/>
                  </a:ext>
                </a:extLst>
              </a:tr>
            </a:tbl>
          </a:graphicData>
        </a:graphic>
      </p:graphicFrame>
    </p:spTree>
    <p:extLst>
      <p:ext uri="{BB962C8B-B14F-4D97-AF65-F5344CB8AC3E}">
        <p14:creationId xmlns:p14="http://schemas.microsoft.com/office/powerpoint/2010/main" val="2637207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4FCCB5-53DD-4D7C-B279-7FA8B3035E7C}"/>
              </a:ext>
            </a:extLst>
          </p:cNvPr>
          <p:cNvSpPr>
            <a:spLocks noGrp="1"/>
          </p:cNvSpPr>
          <p:nvPr>
            <p:ph type="title"/>
          </p:nvPr>
        </p:nvSpPr>
        <p:spPr/>
        <p:txBody>
          <a:bodyPr/>
          <a:lstStyle/>
          <a:p>
            <a:r>
              <a:rPr lang="fr-FR"/>
              <a:t>5 – Analyse de la littérature et recommandations</a:t>
            </a:r>
          </a:p>
        </p:txBody>
      </p:sp>
      <p:sp>
        <p:nvSpPr>
          <p:cNvPr id="3" name="Espace réservé du pied de page 2">
            <a:extLst>
              <a:ext uri="{FF2B5EF4-FFF2-40B4-BE49-F238E27FC236}">
                <a16:creationId xmlns:a16="http://schemas.microsoft.com/office/drawing/2014/main" id="{39B478A5-1F57-4ADD-AEB5-A749D03363CB}"/>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79BDBB95-56FB-4A79-9340-468F423A6C61}"/>
              </a:ext>
            </a:extLst>
          </p:cNvPr>
          <p:cNvSpPr>
            <a:spLocks noGrp="1"/>
          </p:cNvSpPr>
          <p:nvPr>
            <p:ph type="sldNum" sz="quarter" idx="4"/>
          </p:nvPr>
        </p:nvSpPr>
        <p:spPr/>
        <p:txBody>
          <a:bodyPr/>
          <a:lstStyle/>
          <a:p>
            <a:fld id="{FB69DBF6-8875-4B8E-B529-6EFEC80547D2}" type="slidenum">
              <a:rPr lang="fr-FR" smtClean="0"/>
              <a:t>21</a:t>
            </a:fld>
            <a:endParaRPr lang="fr-FR"/>
          </a:p>
        </p:txBody>
      </p:sp>
      <p:sp>
        <p:nvSpPr>
          <p:cNvPr id="5" name="Espace réservé du contenu 4">
            <a:extLst>
              <a:ext uri="{FF2B5EF4-FFF2-40B4-BE49-F238E27FC236}">
                <a16:creationId xmlns:a16="http://schemas.microsoft.com/office/drawing/2014/main" id="{924859CD-628A-4E42-A637-7D83D3C5B7A5}"/>
              </a:ext>
            </a:extLst>
          </p:cNvPr>
          <p:cNvSpPr>
            <a:spLocks noGrp="1"/>
          </p:cNvSpPr>
          <p:nvPr>
            <p:ph idx="1"/>
          </p:nvPr>
        </p:nvSpPr>
        <p:spPr/>
        <p:txBody>
          <a:bodyPr/>
          <a:lstStyle/>
          <a:p>
            <a:r>
              <a:rPr lang="fr-FR" u="sng" dirty="0"/>
              <a:t>Quels éléments en tirer pour cet EIAS ?</a:t>
            </a:r>
          </a:p>
          <a:p>
            <a:endParaRPr lang="fr-FR" dirty="0">
              <a:solidFill>
                <a:schemeClr val="tx2"/>
              </a:solidFill>
            </a:endParaRPr>
          </a:p>
        </p:txBody>
      </p:sp>
    </p:spTree>
    <p:extLst>
      <p:ext uri="{BB962C8B-B14F-4D97-AF65-F5344CB8AC3E}">
        <p14:creationId xmlns:p14="http://schemas.microsoft.com/office/powerpoint/2010/main" val="970665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658F45-5F46-42A7-9D71-1B341DE3CD62}"/>
              </a:ext>
            </a:extLst>
          </p:cNvPr>
          <p:cNvSpPr>
            <a:spLocks noGrp="1"/>
          </p:cNvSpPr>
          <p:nvPr>
            <p:ph type="title"/>
          </p:nvPr>
        </p:nvSpPr>
        <p:spPr/>
        <p:txBody>
          <a:bodyPr/>
          <a:lstStyle/>
          <a:p>
            <a:r>
              <a:rPr lang="fr-FR" dirty="0"/>
              <a:t>6 – Actions d’amélioration proposées</a:t>
            </a:r>
          </a:p>
        </p:txBody>
      </p:sp>
      <p:sp>
        <p:nvSpPr>
          <p:cNvPr id="3" name="Espace réservé du pied de page 2">
            <a:extLst>
              <a:ext uri="{FF2B5EF4-FFF2-40B4-BE49-F238E27FC236}">
                <a16:creationId xmlns:a16="http://schemas.microsoft.com/office/drawing/2014/main" id="{62AA7D23-D836-49FD-A765-03CF1080A4CC}"/>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906E434B-B063-4DD2-8DFA-59F412CABBCA}"/>
              </a:ext>
            </a:extLst>
          </p:cNvPr>
          <p:cNvSpPr>
            <a:spLocks noGrp="1"/>
          </p:cNvSpPr>
          <p:nvPr>
            <p:ph type="sldNum" sz="quarter" idx="4"/>
          </p:nvPr>
        </p:nvSpPr>
        <p:spPr/>
        <p:txBody>
          <a:bodyPr/>
          <a:lstStyle/>
          <a:p>
            <a:fld id="{FB69DBF6-8875-4B8E-B529-6EFEC80547D2}" type="slidenum">
              <a:rPr lang="fr-FR" smtClean="0"/>
              <a:t>22</a:t>
            </a:fld>
            <a:endParaRPr lang="fr-FR"/>
          </a:p>
        </p:txBody>
      </p:sp>
      <p:sp>
        <p:nvSpPr>
          <p:cNvPr id="5" name="Espace réservé du contenu 4">
            <a:extLst>
              <a:ext uri="{FF2B5EF4-FFF2-40B4-BE49-F238E27FC236}">
                <a16:creationId xmlns:a16="http://schemas.microsoft.com/office/drawing/2014/main" id="{3A08259A-41C2-405F-A99F-5812E4C1FE0A}"/>
              </a:ext>
            </a:extLst>
          </p:cNvPr>
          <p:cNvSpPr>
            <a:spLocks noGrp="1"/>
          </p:cNvSpPr>
          <p:nvPr>
            <p:ph idx="1"/>
          </p:nvPr>
        </p:nvSpPr>
        <p:spPr>
          <a:xfrm>
            <a:off x="167944" y="1202542"/>
            <a:ext cx="11616265" cy="4868474"/>
          </a:xfrm>
        </p:spPr>
        <p:txBody>
          <a:bodyPr>
            <a:normAutofit lnSpcReduction="10000"/>
          </a:bodyPr>
          <a:lstStyle/>
          <a:p>
            <a:pPr marL="261938" algn="just">
              <a:lnSpc>
                <a:spcPct val="120000"/>
              </a:lnSpc>
              <a:spcBef>
                <a:spcPts val="500"/>
              </a:spcBef>
              <a:spcAft>
                <a:spcPts val="200"/>
              </a:spcAft>
            </a:pPr>
            <a:r>
              <a:rPr lang="fr-FR" sz="1800" dirty="0">
                <a:solidFill>
                  <a:schemeClr val="tx1"/>
                </a:solidFill>
              </a:rPr>
              <a:t>Il est important de tirer les enseignements de l’analyse de l'événement survenu, afin de définir, </a:t>
            </a:r>
            <a:r>
              <a:rPr lang="fr-FR" sz="1800" i="1" u="sng" dirty="0">
                <a:solidFill>
                  <a:schemeClr val="tx1"/>
                </a:solidFill>
              </a:rPr>
              <a:t>si besoin</a:t>
            </a:r>
            <a:r>
              <a:rPr lang="fr-FR" sz="1800" dirty="0">
                <a:solidFill>
                  <a:schemeClr val="tx1"/>
                </a:solidFill>
              </a:rPr>
              <a:t>, des objectifs d’amélioration, élaborer un plan d’actions et suivre dans le temps les actions d’amélioration mises en place. </a:t>
            </a:r>
          </a:p>
          <a:p>
            <a:pPr marL="711200" lvl="0" indent="-449263">
              <a:lnSpc>
                <a:spcPct val="120000"/>
              </a:lnSpc>
              <a:buClr>
                <a:srgbClr val="EE712A"/>
              </a:buClr>
              <a:buFont typeface="Symbol" panose="05050102010706020507" pitchFamily="18" charset="2"/>
              <a:buChar char=""/>
            </a:pPr>
            <a:r>
              <a:rPr lang="fr-FR" sz="1800" b="1" dirty="0">
                <a:solidFill>
                  <a:schemeClr val="tx1"/>
                </a:solidFill>
              </a:rPr>
              <a:t>Existe-t-il des bonnes pratiques de sécurité ? </a:t>
            </a:r>
            <a:r>
              <a:rPr lang="fr-FR" sz="1800" dirty="0">
                <a:solidFill>
                  <a:schemeClr val="tx1"/>
                </a:solidFill>
              </a:rPr>
              <a:t>Recommandations existantes, conduite à tenir, procédure à élaborer …</a:t>
            </a:r>
          </a:p>
          <a:p>
            <a:pPr marL="711200" lvl="0" indent="-449263">
              <a:lnSpc>
                <a:spcPct val="120000"/>
              </a:lnSpc>
              <a:buClr>
                <a:srgbClr val="EE712A"/>
              </a:buClr>
              <a:buFont typeface="Symbol" panose="05050102010706020507" pitchFamily="18" charset="2"/>
              <a:buChar char=""/>
            </a:pPr>
            <a:r>
              <a:rPr lang="fr-FR" sz="1800" b="1" dirty="0">
                <a:solidFill>
                  <a:schemeClr val="tx1"/>
                </a:solidFill>
              </a:rPr>
              <a:t>Comment peut-on améliorer le processus de soins ? </a:t>
            </a:r>
            <a:r>
              <a:rPr lang="fr-FR" sz="1800" dirty="0">
                <a:solidFill>
                  <a:schemeClr val="tx1"/>
                </a:solidFill>
              </a:rPr>
              <a:t>Professionnels, équipe, tâches … </a:t>
            </a:r>
          </a:p>
          <a:p>
            <a:pPr marL="711200" lvl="0" indent="-449263">
              <a:lnSpc>
                <a:spcPct val="120000"/>
              </a:lnSpc>
              <a:buClr>
                <a:srgbClr val="EE712A"/>
              </a:buClr>
              <a:buFont typeface="Symbol" panose="05050102010706020507" pitchFamily="18" charset="2"/>
              <a:buChar char=""/>
            </a:pPr>
            <a:r>
              <a:rPr lang="fr-FR" sz="1800" b="1" dirty="0">
                <a:solidFill>
                  <a:schemeClr val="tx1"/>
                </a:solidFill>
              </a:rPr>
              <a:t>Comment éviter un risque identifié ? </a:t>
            </a:r>
            <a:r>
              <a:rPr lang="fr-FR" sz="1800" dirty="0">
                <a:solidFill>
                  <a:schemeClr val="tx1"/>
                </a:solidFill>
              </a:rPr>
              <a:t>Qu’est-ce qui pourrait éviter/empêcher la survenue de l’EIAS ? Barrières de prévention à mettre en place ou à renforcer</a:t>
            </a:r>
          </a:p>
          <a:p>
            <a:pPr marL="711200" lvl="0" indent="-449263">
              <a:lnSpc>
                <a:spcPct val="120000"/>
              </a:lnSpc>
              <a:buClr>
                <a:srgbClr val="EE712A"/>
              </a:buClr>
              <a:buFont typeface="Symbol" panose="05050102010706020507" pitchFamily="18" charset="2"/>
              <a:buChar char=""/>
            </a:pPr>
            <a:r>
              <a:rPr lang="fr-FR" sz="1800" b="1" dirty="0">
                <a:solidFill>
                  <a:schemeClr val="tx1"/>
                </a:solidFill>
              </a:rPr>
              <a:t>Comment récupérer un risque inattendu ? </a:t>
            </a:r>
            <a:r>
              <a:rPr lang="fr-FR" sz="1800" dirty="0">
                <a:solidFill>
                  <a:schemeClr val="tx1"/>
                </a:solidFill>
              </a:rPr>
              <a:t>Comment stopper, contrôler, récupérer l’EIAS avant une conséquence/ complication majeure ? Barrières de récupération à mettre en place ou à renforcer</a:t>
            </a:r>
          </a:p>
          <a:p>
            <a:pPr marL="711200" lvl="0" indent="-449263">
              <a:lnSpc>
                <a:spcPct val="120000"/>
              </a:lnSpc>
              <a:spcAft>
                <a:spcPts val="200"/>
              </a:spcAft>
              <a:buClr>
                <a:srgbClr val="EE712A"/>
              </a:buClr>
              <a:buFont typeface="Symbol" panose="05050102010706020507" pitchFamily="18" charset="2"/>
              <a:buChar char=""/>
            </a:pPr>
            <a:r>
              <a:rPr lang="fr-FR" sz="1800" b="1" dirty="0">
                <a:solidFill>
                  <a:schemeClr val="tx1"/>
                </a:solidFill>
              </a:rPr>
              <a:t>Comment atténuer un risque survenu ? </a:t>
            </a:r>
            <a:r>
              <a:rPr lang="fr-FR" sz="1800" dirty="0">
                <a:solidFill>
                  <a:schemeClr val="tx1"/>
                </a:solidFill>
              </a:rPr>
              <a:t>Comment gérer les conséquences de l’événement ? Qu’est-ce qui peut empêcher la survenue de conséquences encore plus graves ? Barrières d’atténuation à mettre en place ou à renforcer</a:t>
            </a:r>
          </a:p>
        </p:txBody>
      </p:sp>
    </p:spTree>
    <p:extLst>
      <p:ext uri="{BB962C8B-B14F-4D97-AF65-F5344CB8AC3E}">
        <p14:creationId xmlns:p14="http://schemas.microsoft.com/office/powerpoint/2010/main" val="215821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0D4C39-6D39-455D-9920-52FC38C1E625}"/>
              </a:ext>
            </a:extLst>
          </p:cNvPr>
          <p:cNvSpPr>
            <a:spLocks noGrp="1"/>
          </p:cNvSpPr>
          <p:nvPr>
            <p:ph type="title"/>
          </p:nvPr>
        </p:nvSpPr>
        <p:spPr>
          <a:ln>
            <a:solidFill>
              <a:schemeClr val="bg1"/>
            </a:solidFill>
          </a:ln>
        </p:spPr>
        <p:txBody>
          <a:bodyPr>
            <a:normAutofit fontScale="90000"/>
          </a:bodyPr>
          <a:lstStyle/>
          <a:p>
            <a:r>
              <a:rPr lang="fr-FR" sz="3600" dirty="0"/>
              <a:t>Plan d’actions très divers</a:t>
            </a:r>
            <a:br>
              <a:rPr lang="fr-FR" dirty="0"/>
            </a:br>
            <a:r>
              <a:rPr lang="fr-FR" b="0" i="1" dirty="0">
                <a:effectLst>
                  <a:outerShdw blurRad="38100" dist="38100" dir="2700000" algn="tl">
                    <a:srgbClr val="000000">
                      <a:alpha val="43137"/>
                    </a:srgbClr>
                  </a:outerShdw>
                </a:effectLst>
              </a:rPr>
              <a:t>du plus simple au plus complexe</a:t>
            </a:r>
          </a:p>
        </p:txBody>
      </p:sp>
      <p:sp>
        <p:nvSpPr>
          <p:cNvPr id="3" name="Espace réservé du pied de page 2">
            <a:extLst>
              <a:ext uri="{FF2B5EF4-FFF2-40B4-BE49-F238E27FC236}">
                <a16:creationId xmlns:a16="http://schemas.microsoft.com/office/drawing/2014/main" id="{BA954C90-B9C4-450A-90C6-A650156B7569}"/>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F4C00953-BF31-4CEE-AE78-76922E647B25}"/>
              </a:ext>
            </a:extLst>
          </p:cNvPr>
          <p:cNvSpPr>
            <a:spLocks noGrp="1"/>
          </p:cNvSpPr>
          <p:nvPr>
            <p:ph type="sldNum" sz="quarter" idx="4"/>
          </p:nvPr>
        </p:nvSpPr>
        <p:spPr/>
        <p:txBody>
          <a:bodyPr/>
          <a:lstStyle/>
          <a:p>
            <a:fld id="{FB69DBF6-8875-4B8E-B529-6EFEC80547D2}" type="slidenum">
              <a:rPr lang="fr-FR" smtClean="0"/>
              <a:t>23</a:t>
            </a:fld>
            <a:endParaRPr lang="fr-FR"/>
          </a:p>
        </p:txBody>
      </p:sp>
      <p:sp>
        <p:nvSpPr>
          <p:cNvPr id="6" name="Espace réservé du contenu 5">
            <a:extLst>
              <a:ext uri="{FF2B5EF4-FFF2-40B4-BE49-F238E27FC236}">
                <a16:creationId xmlns:a16="http://schemas.microsoft.com/office/drawing/2014/main" id="{FB17B8A1-1022-423B-AE04-F0E1FB19D362}"/>
              </a:ext>
            </a:extLst>
          </p:cNvPr>
          <p:cNvSpPr txBox="1">
            <a:spLocks noGrp="1"/>
          </p:cNvSpPr>
          <p:nvPr>
            <p:ph idx="1"/>
          </p:nvPr>
        </p:nvSpPr>
        <p:spPr>
          <a:xfrm>
            <a:off x="203894" y="3646237"/>
            <a:ext cx="11284539" cy="2657028"/>
          </a:xfrm>
          <a:prstGeom prst="rect">
            <a:avLst/>
          </a:prstGeom>
          <a:solidFill>
            <a:schemeClr val="bg1"/>
          </a:solidFill>
          <a:ln>
            <a:noFill/>
          </a:ln>
        </p:spPr>
        <p:txBody>
          <a:bodyPr vert="horz" wrap="square" lIns="0" tIns="0" rIns="0" bIns="0" rtlCol="0">
            <a:normAutofit/>
          </a:bodyPr>
          <a:lstStyle/>
          <a:p>
            <a:pPr marL="266700" defTabSz="458788"/>
            <a:r>
              <a:rPr lang="fr-FR" sz="1800" b="1" dirty="0">
                <a:solidFill>
                  <a:srgbClr val="FF6168"/>
                </a:solidFill>
                <a:latin typeface="Arial" panose="020B0604020202020204" pitchFamily="34" charset="0"/>
                <a:cs typeface="Arial" panose="020B0604020202020204" pitchFamily="34" charset="0"/>
              </a:rPr>
              <a:t>Pour les cas plus complexes</a:t>
            </a:r>
            <a:r>
              <a:rPr lang="fr-FR" sz="1800" dirty="0">
                <a:solidFill>
                  <a:srgbClr val="FF6168"/>
                </a:solidFill>
                <a:latin typeface="Arial" panose="020B0604020202020204" pitchFamily="34" charset="0"/>
                <a:cs typeface="Arial" panose="020B0604020202020204" pitchFamily="34" charset="0"/>
              </a:rPr>
              <a:t>, 5 séries de solutions ont été décrites par C. Vincent et R. </a:t>
            </a:r>
            <a:r>
              <a:rPr lang="fr-FR" sz="1800" dirty="0" err="1">
                <a:solidFill>
                  <a:srgbClr val="FF6168"/>
                </a:solidFill>
                <a:latin typeface="Arial" panose="020B0604020202020204" pitchFamily="34" charset="0"/>
                <a:cs typeface="Arial" panose="020B0604020202020204" pitchFamily="34" charset="0"/>
              </a:rPr>
              <a:t>Amalberti</a:t>
            </a:r>
            <a:r>
              <a:rPr lang="fr-FR" sz="1800" dirty="0">
                <a:solidFill>
                  <a:srgbClr val="FF6168"/>
                </a:solidFill>
                <a:latin typeface="Arial" panose="020B0604020202020204" pitchFamily="34" charset="0"/>
                <a:cs typeface="Arial" panose="020B0604020202020204" pitchFamily="34" charset="0"/>
              </a:rPr>
              <a:t> : </a:t>
            </a:r>
          </a:p>
          <a:p>
            <a:pPr marL="609600" indent="-342900" defTabSz="458788">
              <a:buFontTx/>
              <a:buChar char="-"/>
            </a:pPr>
            <a:r>
              <a:rPr lang="fr-FR" sz="1800" dirty="0">
                <a:solidFill>
                  <a:srgbClr val="FF6168"/>
                </a:solidFill>
                <a:latin typeface="Arial" panose="020B0604020202020204" pitchFamily="34" charset="0"/>
                <a:cs typeface="Arial" panose="020B0604020202020204" pitchFamily="34" charset="0"/>
              </a:rPr>
              <a:t>réorganiser les conditions de travail, </a:t>
            </a:r>
          </a:p>
          <a:p>
            <a:pPr marL="609600" indent="-342900" defTabSz="458788">
              <a:buFontTx/>
              <a:buChar char="-"/>
            </a:pPr>
            <a:r>
              <a:rPr lang="fr-FR" sz="1800" dirty="0">
                <a:solidFill>
                  <a:srgbClr val="FF6168"/>
                </a:solidFill>
                <a:latin typeface="Arial" panose="020B0604020202020204" pitchFamily="34" charset="0"/>
                <a:cs typeface="Arial" panose="020B0604020202020204" pitchFamily="34" charset="0"/>
              </a:rPr>
              <a:t>s’interdire temporairement certaines pratiques ou activités, </a:t>
            </a:r>
          </a:p>
          <a:p>
            <a:pPr marL="609600" indent="-342900" defTabSz="458788">
              <a:buFontTx/>
              <a:buChar char="-"/>
            </a:pPr>
            <a:r>
              <a:rPr lang="fr-FR" sz="1800" dirty="0">
                <a:solidFill>
                  <a:srgbClr val="FF6168"/>
                </a:solidFill>
                <a:latin typeface="Arial" panose="020B0604020202020204" pitchFamily="34" charset="0"/>
                <a:cs typeface="Arial" panose="020B0604020202020204" pitchFamily="34" charset="0"/>
              </a:rPr>
              <a:t>apprendre à mieux détecter et récupérer les erreurs, </a:t>
            </a:r>
          </a:p>
          <a:p>
            <a:pPr marL="609600" indent="-342900" defTabSz="458788">
              <a:buFontTx/>
              <a:buChar char="-"/>
            </a:pPr>
            <a:r>
              <a:rPr lang="fr-FR" sz="1800" dirty="0">
                <a:solidFill>
                  <a:srgbClr val="FF6168"/>
                </a:solidFill>
                <a:latin typeface="Arial" panose="020B0604020202020204" pitchFamily="34" charset="0"/>
                <a:cs typeface="Arial" panose="020B0604020202020204" pitchFamily="34" charset="0"/>
              </a:rPr>
              <a:t>apprendre à mieux atténuer les conséquences des problèmes </a:t>
            </a:r>
            <a:endParaRPr lang="fr-FR" sz="1800" dirty="0"/>
          </a:p>
          <a:p>
            <a:pPr marL="609600" indent="-342900" defTabSz="458788">
              <a:buFontTx/>
              <a:buChar char="-"/>
            </a:pPr>
            <a:r>
              <a:rPr lang="fr-FR" sz="1800" dirty="0">
                <a:solidFill>
                  <a:srgbClr val="FF6168"/>
                </a:solidFill>
                <a:latin typeface="Arial" panose="020B0604020202020204" pitchFamily="34" charset="0"/>
                <a:cs typeface="Arial" panose="020B0604020202020204" pitchFamily="34" charset="0"/>
              </a:rPr>
              <a:t>savoir innover dans les organisations.</a:t>
            </a:r>
          </a:p>
        </p:txBody>
      </p:sp>
      <p:sp>
        <p:nvSpPr>
          <p:cNvPr id="9" name="ZoneTexte 8">
            <a:extLst>
              <a:ext uri="{FF2B5EF4-FFF2-40B4-BE49-F238E27FC236}">
                <a16:creationId xmlns:a16="http://schemas.microsoft.com/office/drawing/2014/main" id="{96089494-EC8D-437B-9E49-F8B17DCF47AE}"/>
              </a:ext>
            </a:extLst>
          </p:cNvPr>
          <p:cNvSpPr txBox="1"/>
          <p:nvPr/>
        </p:nvSpPr>
        <p:spPr>
          <a:xfrm>
            <a:off x="1184223" y="1483256"/>
            <a:ext cx="4661941" cy="769820"/>
          </a:xfrm>
          <a:prstGeom prst="rect">
            <a:avLst/>
          </a:prstGeom>
        </p:spPr>
        <p:txBody>
          <a:bodyPr vert="horz" wrap="square" lIns="0" tIns="0" rIns="0" bIns="0" rtlCol="0">
            <a:normAutofit/>
          </a:bodyPr>
          <a:lstStyle/>
          <a:p>
            <a:pPr algn="l"/>
            <a:endParaRPr lang="fr-FR" dirty="0"/>
          </a:p>
        </p:txBody>
      </p:sp>
      <p:sp>
        <p:nvSpPr>
          <p:cNvPr id="10" name="ZoneTexte 9">
            <a:extLst>
              <a:ext uri="{FF2B5EF4-FFF2-40B4-BE49-F238E27FC236}">
                <a16:creationId xmlns:a16="http://schemas.microsoft.com/office/drawing/2014/main" id="{9231DEB9-4708-491A-B12E-755A9917BD97}"/>
              </a:ext>
            </a:extLst>
          </p:cNvPr>
          <p:cNvSpPr txBox="1"/>
          <p:nvPr/>
        </p:nvSpPr>
        <p:spPr>
          <a:xfrm>
            <a:off x="434710" y="1445430"/>
            <a:ext cx="11284539" cy="1952819"/>
          </a:xfrm>
          <a:prstGeom prst="rect">
            <a:avLst/>
          </a:prstGeom>
          <a:ln>
            <a:noFill/>
          </a:ln>
        </p:spPr>
        <p:txBody>
          <a:bodyPr vert="horz" wrap="square" lIns="0" tIns="0" rIns="0" bIns="0" rtlCol="0">
            <a:normAutofit lnSpcReduction="10000"/>
          </a:bodyPr>
          <a:lstStyle/>
          <a:p>
            <a:pPr defTabSz="458788">
              <a:lnSpc>
                <a:spcPct val="120000"/>
              </a:lnSpc>
              <a:spcBef>
                <a:spcPts val="1333"/>
              </a:spcBef>
            </a:pPr>
            <a:r>
              <a:rPr lang="fr-FR" dirty="0">
                <a:latin typeface="Arial" panose="020B0604020202020204" pitchFamily="34" charset="0"/>
                <a:cs typeface="Arial" panose="020B0604020202020204" pitchFamily="34" charset="0"/>
              </a:rPr>
              <a:t>Bien souvent, l’expérience montre qu’il y a un </a:t>
            </a:r>
            <a:r>
              <a:rPr lang="fr-FR" b="1" dirty="0">
                <a:latin typeface="Arial" panose="020B0604020202020204" pitchFamily="34" charset="0"/>
                <a:cs typeface="Arial" panose="020B0604020202020204" pitchFamily="34" charset="0"/>
              </a:rPr>
              <a:t>défaut de connaissances ou d’information</a:t>
            </a:r>
            <a:r>
              <a:rPr lang="fr-FR" dirty="0">
                <a:latin typeface="Arial" panose="020B0604020202020204" pitchFamily="34" charset="0"/>
                <a:cs typeface="Arial" panose="020B0604020202020204" pitchFamily="34" charset="0"/>
              </a:rPr>
              <a:t>, c’est un des intérêt pédagogique de cette méthode d’évaluation des pratiques, notamment dans les centres universitaires, </a:t>
            </a:r>
          </a:p>
          <a:p>
            <a:pPr defTabSz="458788">
              <a:lnSpc>
                <a:spcPct val="120000"/>
              </a:lnSpc>
              <a:spcBef>
                <a:spcPts val="1333"/>
              </a:spcBef>
            </a:pPr>
            <a:r>
              <a:rPr lang="fr-FR" dirty="0">
                <a:latin typeface="Arial" panose="020B0604020202020204" pitchFamily="34" charset="0"/>
                <a:cs typeface="Arial" panose="020B0604020202020204" pitchFamily="34" charset="0"/>
              </a:rPr>
              <a:t>Ainsi, le « plan d’action de la RMM » peut se limiter à une </a:t>
            </a:r>
            <a:r>
              <a:rPr lang="fr-FR" b="1" dirty="0">
                <a:latin typeface="Arial" panose="020B0604020202020204" pitchFamily="34" charset="0"/>
                <a:cs typeface="Arial" panose="020B0604020202020204" pitchFamily="34" charset="0"/>
              </a:rPr>
              <a:t>mise au point en séance, suivi d’une diffusion ultérieure aux non participants</a:t>
            </a:r>
            <a:r>
              <a:rPr lang="fr-FR" dirty="0">
                <a:latin typeface="Arial" panose="020B0604020202020204" pitchFamily="34" charset="0"/>
                <a:cs typeface="Arial" panose="020B0604020202020204" pitchFamily="34" charset="0"/>
              </a:rPr>
              <a:t>. Ce maintien (voire acquisition) des compétences est utile, efficace et fait de manière non culpabilisante et permettant de retrouver l’esprit  des RMM qui à l’origine, étaient un outil d'enseignement. </a:t>
            </a:r>
            <a:endParaRPr lang="fr-FR" sz="1600" dirty="0"/>
          </a:p>
        </p:txBody>
      </p:sp>
    </p:spTree>
    <p:extLst>
      <p:ext uri="{BB962C8B-B14F-4D97-AF65-F5344CB8AC3E}">
        <p14:creationId xmlns:p14="http://schemas.microsoft.com/office/powerpoint/2010/main" val="2272676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40065D-945C-4359-A054-C15BDEFB5DE3}"/>
              </a:ext>
            </a:extLst>
          </p:cNvPr>
          <p:cNvSpPr>
            <a:spLocks noGrp="1"/>
          </p:cNvSpPr>
          <p:nvPr>
            <p:ph type="title"/>
          </p:nvPr>
        </p:nvSpPr>
        <p:spPr/>
        <p:txBody>
          <a:bodyPr/>
          <a:lstStyle/>
          <a:p>
            <a:r>
              <a:rPr lang="fr-FR" dirty="0"/>
              <a:t>6 – Actions d’amélioration proposées (plan d’actions)</a:t>
            </a:r>
          </a:p>
        </p:txBody>
      </p:sp>
      <p:sp>
        <p:nvSpPr>
          <p:cNvPr id="3" name="Espace réservé du pied de page 2">
            <a:extLst>
              <a:ext uri="{FF2B5EF4-FFF2-40B4-BE49-F238E27FC236}">
                <a16:creationId xmlns:a16="http://schemas.microsoft.com/office/drawing/2014/main" id="{F9552071-3CDE-4202-BE21-3E1F94CFE28F}"/>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C2B53EDA-718C-4471-85A1-2924D111E09A}"/>
              </a:ext>
            </a:extLst>
          </p:cNvPr>
          <p:cNvSpPr>
            <a:spLocks noGrp="1"/>
          </p:cNvSpPr>
          <p:nvPr>
            <p:ph type="sldNum" sz="quarter" idx="4"/>
          </p:nvPr>
        </p:nvSpPr>
        <p:spPr/>
        <p:txBody>
          <a:bodyPr/>
          <a:lstStyle/>
          <a:p>
            <a:fld id="{FB69DBF6-8875-4B8E-B529-6EFEC80547D2}" type="slidenum">
              <a:rPr lang="fr-FR" smtClean="0"/>
              <a:t>24</a:t>
            </a:fld>
            <a:endParaRPr lang="fr-FR"/>
          </a:p>
        </p:txBody>
      </p:sp>
      <p:graphicFrame>
        <p:nvGraphicFramePr>
          <p:cNvPr id="6" name="Espace réservé du contenu 3">
            <a:extLst>
              <a:ext uri="{FF2B5EF4-FFF2-40B4-BE49-F238E27FC236}">
                <a16:creationId xmlns:a16="http://schemas.microsoft.com/office/drawing/2014/main" id="{B8FD9B58-5742-45F4-8F53-BCC2BA07F791}"/>
              </a:ext>
            </a:extLst>
          </p:cNvPr>
          <p:cNvGraphicFramePr>
            <a:graphicFrameLocks noGrp="1"/>
          </p:cNvGraphicFramePr>
          <p:nvPr>
            <p:ph idx="1"/>
            <p:extLst>
              <p:ext uri="{D42A27DB-BD31-4B8C-83A1-F6EECF244321}">
                <p14:modId xmlns:p14="http://schemas.microsoft.com/office/powerpoint/2010/main" val="3499041139"/>
              </p:ext>
            </p:extLst>
          </p:nvPr>
        </p:nvGraphicFramePr>
        <p:xfrm>
          <a:off x="384516" y="1142873"/>
          <a:ext cx="11422967" cy="4884774"/>
        </p:xfrm>
        <a:graphic>
          <a:graphicData uri="http://schemas.openxmlformats.org/drawingml/2006/table">
            <a:tbl>
              <a:tblPr firstRow="1">
                <a:tableStyleId>{D7AC3CCA-C797-4891-BE02-D94E43425B78}</a:tableStyleId>
              </a:tblPr>
              <a:tblGrid>
                <a:gridCol w="2152357">
                  <a:extLst>
                    <a:ext uri="{9D8B030D-6E8A-4147-A177-3AD203B41FA5}">
                      <a16:colId xmlns:a16="http://schemas.microsoft.com/office/drawing/2014/main" val="3994396158"/>
                    </a:ext>
                  </a:extLst>
                </a:gridCol>
                <a:gridCol w="9270610">
                  <a:extLst>
                    <a:ext uri="{9D8B030D-6E8A-4147-A177-3AD203B41FA5}">
                      <a16:colId xmlns:a16="http://schemas.microsoft.com/office/drawing/2014/main" val="2996786139"/>
                    </a:ext>
                  </a:extLst>
                </a:gridCol>
              </a:tblGrid>
              <a:tr h="457902">
                <a:tc gridSpan="2">
                  <a:txBody>
                    <a:bodyPr/>
                    <a:lstStyle/>
                    <a:p>
                      <a:pPr marL="179388" lvl="0" indent="-179388" algn="just">
                        <a:lnSpc>
                          <a:spcPct val="120000"/>
                        </a:lnSpc>
                        <a:spcBef>
                          <a:spcPts val="200"/>
                        </a:spcBef>
                        <a:spcAft>
                          <a:spcPts val="100"/>
                        </a:spcAft>
                        <a:buClr>
                          <a:srgbClr val="EE712A"/>
                        </a:buClr>
                        <a:buSzPts val="1100"/>
                        <a:buFont typeface="Arial Gras" panose="020B0704020202020204" pitchFamily="34" charset="0"/>
                        <a:buChar char="‒"/>
                      </a:pPr>
                      <a:r>
                        <a:rPr lang="fr-FR" sz="1800" b="1" cap="small" spc="0" baseline="0" dirty="0">
                          <a:solidFill>
                            <a:schemeClr val="tx1"/>
                          </a:solidFill>
                          <a:effectLst/>
                          <a:uFill>
                            <a:solidFill>
                              <a:srgbClr val="54C5D0"/>
                            </a:solidFill>
                          </a:uFill>
                        </a:rPr>
                        <a:t>Action 1</a:t>
                      </a:r>
                      <a:endParaRPr lang="fr-FR" sz="1800" b="1" cap="small" spc="0" baseline="0" dirty="0">
                        <a:solidFill>
                          <a:schemeClr val="tx1"/>
                        </a:solidFill>
                        <a:effectLst/>
                        <a:uFill>
                          <a:solidFill>
                            <a:srgbClr val="54C5D0"/>
                          </a:solidFill>
                        </a:uFill>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hMerge="1">
                  <a:txBody>
                    <a:bodyPr/>
                    <a:lstStyle/>
                    <a:p>
                      <a:endParaRPr lang="fr-FR"/>
                    </a:p>
                  </a:txBody>
                  <a:tcPr/>
                </a:tc>
                <a:extLst>
                  <a:ext uri="{0D108BD9-81ED-4DB2-BD59-A6C34878D82A}">
                    <a16:rowId xmlns:a16="http://schemas.microsoft.com/office/drawing/2014/main" val="2016155782"/>
                  </a:ext>
                </a:extLst>
              </a:tr>
              <a:tr h="457902">
                <a:tc>
                  <a:txBody>
                    <a:bodyPr/>
                    <a:lstStyle/>
                    <a:p>
                      <a:pPr algn="just">
                        <a:lnSpc>
                          <a:spcPct val="120000"/>
                        </a:lnSpc>
                        <a:spcBef>
                          <a:spcPts val="500"/>
                        </a:spcBef>
                        <a:spcAft>
                          <a:spcPts val="200"/>
                        </a:spcAft>
                      </a:pPr>
                      <a:r>
                        <a:rPr lang="fr-FR" sz="1600" cap="none" spc="0">
                          <a:solidFill>
                            <a:schemeClr val="tx1"/>
                          </a:solidFill>
                          <a:effectLst/>
                        </a:rPr>
                        <a:t>Action proposée</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a:solidFill>
                            <a:schemeClr val="tx1"/>
                          </a:solidFill>
                          <a:effectLst/>
                        </a:rPr>
                        <a:t> </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3378359746"/>
                  </a:ext>
                </a:extLst>
              </a:tr>
              <a:tr h="457902">
                <a:tc>
                  <a:txBody>
                    <a:bodyPr/>
                    <a:lstStyle/>
                    <a:p>
                      <a:pPr algn="just">
                        <a:lnSpc>
                          <a:spcPct val="120000"/>
                        </a:lnSpc>
                        <a:spcBef>
                          <a:spcPts val="500"/>
                        </a:spcBef>
                        <a:spcAft>
                          <a:spcPts val="200"/>
                        </a:spcAft>
                      </a:pPr>
                      <a:r>
                        <a:rPr lang="fr-FR" sz="1600" cap="none" spc="0">
                          <a:solidFill>
                            <a:schemeClr val="tx1"/>
                          </a:solidFill>
                          <a:effectLst/>
                        </a:rPr>
                        <a:t>Responsable</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a:solidFill>
                            <a:schemeClr val="tx1"/>
                          </a:solidFill>
                          <a:effectLst/>
                        </a:rPr>
                        <a:t> </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935519684"/>
                  </a:ext>
                </a:extLst>
              </a:tr>
              <a:tr h="539064">
                <a:tc>
                  <a:txBody>
                    <a:bodyPr/>
                    <a:lstStyle/>
                    <a:p>
                      <a:pPr algn="just">
                        <a:lnSpc>
                          <a:spcPct val="120000"/>
                        </a:lnSpc>
                        <a:spcBef>
                          <a:spcPts val="500"/>
                        </a:spcBef>
                        <a:spcAft>
                          <a:spcPts val="200"/>
                        </a:spcAft>
                      </a:pPr>
                      <a:r>
                        <a:rPr lang="fr-FR" sz="1600" cap="none" spc="0">
                          <a:solidFill>
                            <a:schemeClr val="tx1"/>
                          </a:solidFill>
                          <a:effectLst/>
                        </a:rPr>
                        <a:t>Mesure/suivi proposé</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a:solidFill>
                            <a:schemeClr val="tx1"/>
                          </a:solidFill>
                          <a:effectLst/>
                        </a:rPr>
                        <a:t> </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2482702360"/>
                  </a:ext>
                </a:extLst>
              </a:tr>
              <a:tr h="457902">
                <a:tc>
                  <a:txBody>
                    <a:bodyPr/>
                    <a:lstStyle/>
                    <a:p>
                      <a:pPr algn="just">
                        <a:lnSpc>
                          <a:spcPct val="120000"/>
                        </a:lnSpc>
                        <a:spcBef>
                          <a:spcPts val="500"/>
                        </a:spcBef>
                        <a:spcAft>
                          <a:spcPts val="200"/>
                        </a:spcAft>
                      </a:pPr>
                      <a:r>
                        <a:rPr lang="fr-FR" sz="1600" cap="none" spc="0">
                          <a:solidFill>
                            <a:schemeClr val="tx1"/>
                          </a:solidFill>
                          <a:effectLst/>
                        </a:rPr>
                        <a:t>Echéancier</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dirty="0">
                          <a:solidFill>
                            <a:schemeClr val="tx1"/>
                          </a:solidFill>
                          <a:effectLst/>
                        </a:rPr>
                        <a:t> </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3750205375"/>
                  </a:ext>
                </a:extLst>
              </a:tr>
              <a:tr h="457902">
                <a:tc gridSpan="2">
                  <a:txBody>
                    <a:bodyPr/>
                    <a:lstStyle/>
                    <a:p>
                      <a:pPr marL="179388" lvl="0" indent="-179388" algn="just" defTabSz="914400" rtl="0" eaLnBrk="1" latinLnBrk="0" hangingPunct="1">
                        <a:lnSpc>
                          <a:spcPct val="120000"/>
                        </a:lnSpc>
                        <a:spcBef>
                          <a:spcPts val="200"/>
                        </a:spcBef>
                        <a:spcAft>
                          <a:spcPts val="100"/>
                        </a:spcAft>
                        <a:buClr>
                          <a:srgbClr val="EE712A"/>
                        </a:buClr>
                        <a:buSzPts val="1100"/>
                        <a:buFont typeface="Arial Gras" panose="020B0704020202020204" pitchFamily="34" charset="0"/>
                        <a:buChar char="‒"/>
                      </a:pPr>
                      <a:r>
                        <a:rPr lang="fr-FR" sz="1800" b="1" kern="1200" cap="small" spc="0" baseline="0" dirty="0">
                          <a:solidFill>
                            <a:schemeClr val="tx1"/>
                          </a:solidFill>
                          <a:effectLst/>
                          <a:uFill>
                            <a:solidFill>
                              <a:srgbClr val="54C5D0"/>
                            </a:solidFill>
                          </a:uFill>
                        </a:rPr>
                        <a:t>Action 2</a:t>
                      </a:r>
                      <a:endParaRPr lang="fr-FR" sz="1800" b="1" kern="1200" cap="small" spc="0" baseline="0" dirty="0">
                        <a:solidFill>
                          <a:schemeClr val="tx1"/>
                        </a:solidFill>
                        <a:effectLst/>
                        <a:uFill>
                          <a:solidFill>
                            <a:srgbClr val="54C5D0"/>
                          </a:solidFill>
                        </a:uFill>
                        <a:latin typeface="+mn-lt"/>
                        <a:ea typeface="+mn-ea"/>
                        <a:cs typeface="+mn-cs"/>
                      </a:endParaRPr>
                    </a:p>
                  </a:txBody>
                  <a:tcPr marL="133215" marR="76855" marT="102473" marB="102473"/>
                </a:tc>
                <a:tc hMerge="1">
                  <a:txBody>
                    <a:bodyPr/>
                    <a:lstStyle/>
                    <a:p>
                      <a:endParaRPr lang="fr-FR"/>
                    </a:p>
                  </a:txBody>
                  <a:tcPr/>
                </a:tc>
                <a:extLst>
                  <a:ext uri="{0D108BD9-81ED-4DB2-BD59-A6C34878D82A}">
                    <a16:rowId xmlns:a16="http://schemas.microsoft.com/office/drawing/2014/main" val="3283354608"/>
                  </a:ext>
                </a:extLst>
              </a:tr>
              <a:tr h="457902">
                <a:tc>
                  <a:txBody>
                    <a:bodyPr/>
                    <a:lstStyle/>
                    <a:p>
                      <a:pPr algn="just">
                        <a:lnSpc>
                          <a:spcPct val="120000"/>
                        </a:lnSpc>
                        <a:spcBef>
                          <a:spcPts val="500"/>
                        </a:spcBef>
                        <a:spcAft>
                          <a:spcPts val="200"/>
                        </a:spcAft>
                      </a:pPr>
                      <a:r>
                        <a:rPr lang="fr-FR" sz="1600" cap="none" spc="0" dirty="0">
                          <a:solidFill>
                            <a:schemeClr val="tx1"/>
                          </a:solidFill>
                          <a:effectLst/>
                        </a:rPr>
                        <a:t>Action proposée</a:t>
                      </a:r>
                    </a:p>
                  </a:txBody>
                  <a:tcPr marL="133215" marR="76855" marT="102473" marB="102473"/>
                </a:tc>
                <a:tc>
                  <a:txBody>
                    <a:bodyPr/>
                    <a:lstStyle/>
                    <a:p>
                      <a:pPr algn="just">
                        <a:lnSpc>
                          <a:spcPct val="120000"/>
                        </a:lnSpc>
                        <a:spcBef>
                          <a:spcPts val="500"/>
                        </a:spcBef>
                        <a:spcAft>
                          <a:spcPts val="200"/>
                        </a:spcAft>
                      </a:pPr>
                      <a:r>
                        <a:rPr lang="fr-FR" sz="1600" cap="none" spc="0" dirty="0">
                          <a:solidFill>
                            <a:schemeClr val="tx1"/>
                          </a:solidFill>
                          <a:effectLst/>
                        </a:rPr>
                        <a:t> </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3614786760"/>
                  </a:ext>
                </a:extLst>
              </a:tr>
              <a:tr h="457902">
                <a:tc>
                  <a:txBody>
                    <a:bodyPr/>
                    <a:lstStyle/>
                    <a:p>
                      <a:pPr algn="just">
                        <a:lnSpc>
                          <a:spcPct val="120000"/>
                        </a:lnSpc>
                        <a:spcBef>
                          <a:spcPts val="500"/>
                        </a:spcBef>
                        <a:spcAft>
                          <a:spcPts val="200"/>
                        </a:spcAft>
                      </a:pPr>
                      <a:r>
                        <a:rPr lang="fr-FR" sz="1600" cap="none" spc="0" dirty="0">
                          <a:solidFill>
                            <a:schemeClr val="tx1"/>
                          </a:solidFill>
                          <a:effectLst/>
                        </a:rPr>
                        <a:t>Responsable</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dirty="0">
                          <a:solidFill>
                            <a:schemeClr val="tx1"/>
                          </a:solidFill>
                          <a:effectLst/>
                        </a:rPr>
                        <a:t> </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712779069"/>
                  </a:ext>
                </a:extLst>
              </a:tr>
              <a:tr h="514122">
                <a:tc>
                  <a:txBody>
                    <a:bodyPr/>
                    <a:lstStyle/>
                    <a:p>
                      <a:pPr algn="just">
                        <a:lnSpc>
                          <a:spcPct val="120000"/>
                        </a:lnSpc>
                        <a:spcBef>
                          <a:spcPts val="500"/>
                        </a:spcBef>
                        <a:spcAft>
                          <a:spcPts val="200"/>
                        </a:spcAft>
                      </a:pPr>
                      <a:r>
                        <a:rPr lang="fr-FR" sz="1600" cap="none" spc="0">
                          <a:solidFill>
                            <a:schemeClr val="tx1"/>
                          </a:solidFill>
                          <a:effectLst/>
                        </a:rPr>
                        <a:t>Mesure/suivi proposé</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dirty="0">
                          <a:solidFill>
                            <a:schemeClr val="tx1"/>
                          </a:solidFill>
                          <a:effectLst/>
                        </a:rPr>
                        <a:t> </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4121962953"/>
                  </a:ext>
                </a:extLst>
              </a:tr>
              <a:tr h="457902">
                <a:tc>
                  <a:txBody>
                    <a:bodyPr/>
                    <a:lstStyle/>
                    <a:p>
                      <a:pPr algn="just">
                        <a:lnSpc>
                          <a:spcPct val="120000"/>
                        </a:lnSpc>
                        <a:spcBef>
                          <a:spcPts val="500"/>
                        </a:spcBef>
                        <a:spcAft>
                          <a:spcPts val="200"/>
                        </a:spcAft>
                      </a:pPr>
                      <a:r>
                        <a:rPr lang="fr-FR" sz="1600" cap="none" spc="0">
                          <a:solidFill>
                            <a:schemeClr val="tx1"/>
                          </a:solidFill>
                          <a:effectLst/>
                        </a:rPr>
                        <a:t>Echéancier</a:t>
                      </a:r>
                      <a:endParaRPr lang="fr-FR" sz="1600" cap="none" spc="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tc>
                  <a:txBody>
                    <a:bodyPr/>
                    <a:lstStyle/>
                    <a:p>
                      <a:pPr algn="just">
                        <a:lnSpc>
                          <a:spcPct val="120000"/>
                        </a:lnSpc>
                        <a:spcBef>
                          <a:spcPts val="500"/>
                        </a:spcBef>
                        <a:spcAft>
                          <a:spcPts val="200"/>
                        </a:spcAft>
                      </a:pPr>
                      <a:r>
                        <a:rPr lang="fr-FR" sz="1600" cap="none" spc="0" dirty="0">
                          <a:solidFill>
                            <a:schemeClr val="tx1"/>
                          </a:solidFill>
                          <a:effectLst/>
                        </a:rPr>
                        <a:t> </a:t>
                      </a:r>
                      <a:endParaRPr lang="fr-FR" sz="1600" cap="none" spc="0" dirty="0">
                        <a:solidFill>
                          <a:schemeClr val="tx1"/>
                        </a:solidFill>
                        <a:effectLst/>
                        <a:latin typeface="Arial" panose="020B0604020202020204" pitchFamily="34" charset="0"/>
                        <a:ea typeface="MS Mincho" panose="02020609040205080304" pitchFamily="49" charset="-128"/>
                        <a:cs typeface="Arial" panose="020B0604020202020204" pitchFamily="34" charset="0"/>
                      </a:endParaRPr>
                    </a:p>
                  </a:txBody>
                  <a:tcPr marL="133215" marR="76855" marT="102473" marB="102473"/>
                </a:tc>
                <a:extLst>
                  <a:ext uri="{0D108BD9-81ED-4DB2-BD59-A6C34878D82A}">
                    <a16:rowId xmlns:a16="http://schemas.microsoft.com/office/drawing/2014/main" val="655620241"/>
                  </a:ext>
                </a:extLst>
              </a:tr>
            </a:tbl>
          </a:graphicData>
        </a:graphic>
      </p:graphicFrame>
    </p:spTree>
    <p:extLst>
      <p:ext uri="{BB962C8B-B14F-4D97-AF65-F5344CB8AC3E}">
        <p14:creationId xmlns:p14="http://schemas.microsoft.com/office/powerpoint/2010/main" val="1162482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E4D191-7935-4F41-9F03-92CB646C7609}"/>
              </a:ext>
            </a:extLst>
          </p:cNvPr>
          <p:cNvSpPr>
            <a:spLocks noGrp="1"/>
          </p:cNvSpPr>
          <p:nvPr>
            <p:ph type="title"/>
          </p:nvPr>
        </p:nvSpPr>
        <p:spPr/>
        <p:txBody>
          <a:bodyPr/>
          <a:lstStyle/>
          <a:p>
            <a:r>
              <a:rPr lang="fr-FR"/>
              <a:t>7 – Après la RMM</a:t>
            </a:r>
          </a:p>
        </p:txBody>
      </p:sp>
      <p:sp>
        <p:nvSpPr>
          <p:cNvPr id="3" name="Espace réservé du pied de page 2">
            <a:extLst>
              <a:ext uri="{FF2B5EF4-FFF2-40B4-BE49-F238E27FC236}">
                <a16:creationId xmlns:a16="http://schemas.microsoft.com/office/drawing/2014/main" id="{6E0400E4-7102-4CF0-9305-7A44B83665E2}"/>
              </a:ext>
            </a:extLst>
          </p:cNvPr>
          <p:cNvSpPr>
            <a:spLocks noGrp="1"/>
          </p:cNvSpPr>
          <p:nvPr>
            <p:ph type="ftr" sz="quarter" idx="3"/>
          </p:nvPr>
        </p:nvSpPr>
        <p:spPr/>
        <p:txBody>
          <a:bodyPr/>
          <a:lstStyle/>
          <a:p>
            <a:r>
              <a:rPr lang="fr-FR"/>
              <a:t>HAS - EvOQSS - CRIS</a:t>
            </a:r>
          </a:p>
        </p:txBody>
      </p:sp>
      <p:sp>
        <p:nvSpPr>
          <p:cNvPr id="4" name="Espace réservé du numéro de diapositive 3">
            <a:extLst>
              <a:ext uri="{FF2B5EF4-FFF2-40B4-BE49-F238E27FC236}">
                <a16:creationId xmlns:a16="http://schemas.microsoft.com/office/drawing/2014/main" id="{FCF3323F-6FF2-440B-BC65-C068A0281B9A}"/>
              </a:ext>
            </a:extLst>
          </p:cNvPr>
          <p:cNvSpPr>
            <a:spLocks noGrp="1"/>
          </p:cNvSpPr>
          <p:nvPr>
            <p:ph type="sldNum" sz="quarter" idx="4"/>
          </p:nvPr>
        </p:nvSpPr>
        <p:spPr/>
        <p:txBody>
          <a:bodyPr/>
          <a:lstStyle/>
          <a:p>
            <a:fld id="{FB69DBF6-8875-4B8E-B529-6EFEC80547D2}" type="slidenum">
              <a:rPr lang="fr-FR" smtClean="0"/>
              <a:t>25</a:t>
            </a:fld>
            <a:endParaRPr lang="fr-FR"/>
          </a:p>
        </p:txBody>
      </p:sp>
      <p:sp>
        <p:nvSpPr>
          <p:cNvPr id="5" name="Espace réservé du contenu 4">
            <a:extLst>
              <a:ext uri="{FF2B5EF4-FFF2-40B4-BE49-F238E27FC236}">
                <a16:creationId xmlns:a16="http://schemas.microsoft.com/office/drawing/2014/main" id="{2F295D0B-A6A5-4A5C-B907-DBA2FC069505}"/>
              </a:ext>
            </a:extLst>
          </p:cNvPr>
          <p:cNvSpPr>
            <a:spLocks noGrp="1"/>
          </p:cNvSpPr>
          <p:nvPr>
            <p:ph idx="1"/>
          </p:nvPr>
        </p:nvSpPr>
        <p:spPr>
          <a:xfrm>
            <a:off x="287867" y="1107218"/>
            <a:ext cx="11770782" cy="4561415"/>
          </a:xfrm>
        </p:spPr>
        <p:txBody>
          <a:bodyPr>
            <a:normAutofit fontScale="92500" lnSpcReduction="20000"/>
          </a:bodyPr>
          <a:lstStyle/>
          <a:p>
            <a:r>
              <a:rPr lang="fr-FR" dirty="0">
                <a:solidFill>
                  <a:schemeClr val="tx2"/>
                </a:solidFill>
              </a:rPr>
              <a:t>La RMM regroupe idéalement plusieurs cas</a:t>
            </a:r>
          </a:p>
          <a:p>
            <a:pPr marL="342900" indent="-342900">
              <a:buFont typeface="Wingdings" panose="05000000000000000000" pitchFamily="2" charset="2"/>
              <a:buChar char="Ø"/>
            </a:pPr>
            <a:r>
              <a:rPr lang="fr-FR" b="1" cap="all" dirty="0">
                <a:solidFill>
                  <a:schemeClr val="tx2"/>
                </a:solidFill>
              </a:rPr>
              <a:t>Rédaction d’un compte rendu anonymise </a:t>
            </a:r>
            <a:r>
              <a:rPr lang="fr-FR" dirty="0">
                <a:solidFill>
                  <a:schemeClr val="tx2"/>
                </a:solidFill>
              </a:rPr>
              <a:t>pour chaque réunion comportant </a:t>
            </a:r>
            <a:r>
              <a:rPr lang="fr-FR" i="1" u="sng" dirty="0">
                <a:solidFill>
                  <a:schemeClr val="tx2"/>
                </a:solidFill>
              </a:rPr>
              <a:t>uniquement</a:t>
            </a:r>
            <a:r>
              <a:rPr lang="fr-FR" dirty="0">
                <a:solidFill>
                  <a:schemeClr val="tx2"/>
                </a:solidFill>
              </a:rPr>
              <a:t> :</a:t>
            </a:r>
          </a:p>
          <a:p>
            <a:pPr marL="633413" indent="-366713">
              <a:buFont typeface="Arial" panose="020B0604020202020204" pitchFamily="34" charset="0"/>
              <a:buChar char="•"/>
            </a:pPr>
            <a:r>
              <a:rPr lang="fr-FR" dirty="0">
                <a:solidFill>
                  <a:schemeClr val="tx2"/>
                </a:solidFill>
              </a:rPr>
              <a:t>les </a:t>
            </a:r>
            <a:r>
              <a:rPr lang="fr-FR" b="1" dirty="0">
                <a:solidFill>
                  <a:schemeClr val="accent1"/>
                </a:solidFill>
              </a:rPr>
              <a:t>conclusions et actions à mettre en œuvre </a:t>
            </a:r>
            <a:r>
              <a:rPr lang="fr-FR" dirty="0">
                <a:solidFill>
                  <a:schemeClr val="tx2"/>
                </a:solidFill>
              </a:rPr>
              <a:t>;</a:t>
            </a:r>
          </a:p>
          <a:p>
            <a:pPr marL="633413" indent="-366713">
              <a:buFont typeface="Arial" panose="020B0604020202020204" pitchFamily="34" charset="0"/>
              <a:buChar char="•"/>
            </a:pPr>
            <a:r>
              <a:rPr lang="fr-FR" dirty="0">
                <a:solidFill>
                  <a:schemeClr val="tx2"/>
                </a:solidFill>
              </a:rPr>
              <a:t>la </a:t>
            </a:r>
            <a:r>
              <a:rPr lang="fr-FR" b="1" dirty="0">
                <a:solidFill>
                  <a:schemeClr val="accent1"/>
                </a:solidFill>
              </a:rPr>
              <a:t>liste de présence des participants</a:t>
            </a:r>
            <a:r>
              <a:rPr lang="fr-FR" dirty="0">
                <a:solidFill>
                  <a:schemeClr val="tx2"/>
                </a:solidFill>
              </a:rPr>
              <a:t>. (Unique pour tous les cas présentés)</a:t>
            </a:r>
          </a:p>
          <a:p>
            <a:pPr marL="182563"/>
            <a:r>
              <a:rPr lang="fr-FR" dirty="0">
                <a:solidFill>
                  <a:schemeClr val="tx2"/>
                </a:solidFill>
              </a:rPr>
              <a:t>Ce CR synthétique et opérationnel est archivé avec les autres documents qualité du secteur d’activité. </a:t>
            </a:r>
          </a:p>
          <a:p>
            <a:pPr marL="182563"/>
            <a:r>
              <a:rPr lang="fr-FR" dirty="0">
                <a:solidFill>
                  <a:schemeClr val="tx2"/>
                </a:solidFill>
              </a:rPr>
              <a:t>Le support d’analyse lui n’a pas vocation à être archivé</a:t>
            </a:r>
          </a:p>
          <a:p>
            <a:pPr marL="354013" indent="-171450">
              <a:buFont typeface="Wingdings" panose="05000000000000000000" pitchFamily="2" charset="2"/>
              <a:buChar char="Ø"/>
            </a:pPr>
            <a:endParaRPr lang="fr-FR" sz="1200" dirty="0">
              <a:solidFill>
                <a:schemeClr val="tx2"/>
              </a:solidFill>
            </a:endParaRPr>
          </a:p>
          <a:p>
            <a:pPr marL="342900" indent="-342900">
              <a:buFont typeface="Wingdings" panose="05000000000000000000" pitchFamily="2" charset="2"/>
              <a:buChar char="Ø"/>
            </a:pPr>
            <a:r>
              <a:rPr lang="fr-FR" dirty="0">
                <a:solidFill>
                  <a:schemeClr val="tx2"/>
                </a:solidFill>
              </a:rPr>
              <a:t>Suivi, </a:t>
            </a:r>
            <a:r>
              <a:rPr lang="fr-FR" i="1" u="sng" dirty="0">
                <a:solidFill>
                  <a:schemeClr val="tx2"/>
                </a:solidFill>
              </a:rPr>
              <a:t>le cas échéant</a:t>
            </a:r>
            <a:r>
              <a:rPr lang="fr-FR" dirty="0">
                <a:solidFill>
                  <a:schemeClr val="tx2"/>
                </a:solidFill>
              </a:rPr>
              <a:t>, des </a:t>
            </a:r>
            <a:r>
              <a:rPr lang="fr-FR" b="1" cap="all" dirty="0">
                <a:solidFill>
                  <a:schemeClr val="tx2"/>
                </a:solidFill>
              </a:rPr>
              <a:t>actions mises en œuvre</a:t>
            </a:r>
            <a:r>
              <a:rPr lang="fr-FR" dirty="0">
                <a:solidFill>
                  <a:schemeClr val="tx2"/>
                </a:solidFill>
              </a:rPr>
              <a:t>. </a:t>
            </a:r>
          </a:p>
          <a:p>
            <a:pPr marL="171450" indent="-171450">
              <a:buFont typeface="Wingdings" panose="05000000000000000000" pitchFamily="2" charset="2"/>
              <a:buChar char="Ø"/>
            </a:pPr>
            <a:endParaRPr lang="fr-FR" sz="1200" dirty="0">
              <a:solidFill>
                <a:schemeClr val="tx2"/>
              </a:solidFill>
            </a:endParaRPr>
          </a:p>
          <a:p>
            <a:pPr marL="342900" indent="-342900">
              <a:buFont typeface="Wingdings" panose="05000000000000000000" pitchFamily="2" charset="2"/>
              <a:buChar char="Ø"/>
            </a:pPr>
            <a:r>
              <a:rPr lang="fr-FR" dirty="0">
                <a:solidFill>
                  <a:schemeClr val="tx2"/>
                </a:solidFill>
              </a:rPr>
              <a:t>Communication, information et formation de l’équipe = </a:t>
            </a:r>
            <a:r>
              <a:rPr lang="fr-FR" b="1" cap="all" dirty="0">
                <a:solidFill>
                  <a:schemeClr val="tx2"/>
                </a:solidFill>
              </a:rPr>
              <a:t>retour d’expérience</a:t>
            </a:r>
            <a:r>
              <a:rPr lang="fr-FR" dirty="0">
                <a:solidFill>
                  <a:schemeClr val="tx2"/>
                </a:solidFill>
              </a:rPr>
              <a:t>. </a:t>
            </a:r>
          </a:p>
          <a:p>
            <a:endParaRPr lang="fr-FR" dirty="0"/>
          </a:p>
        </p:txBody>
      </p:sp>
    </p:spTree>
    <p:extLst>
      <p:ext uri="{BB962C8B-B14F-4D97-AF65-F5344CB8AC3E}">
        <p14:creationId xmlns:p14="http://schemas.microsoft.com/office/powerpoint/2010/main" val="146882961"/>
      </p:ext>
    </p:extLst>
  </p:cSld>
  <p:clrMapOvr>
    <a:masterClrMapping/>
  </p:clrMapOvr>
</p:sld>
</file>

<file path=ppt/theme/theme1.xml><?xml version="1.0" encoding="utf-8"?>
<a:theme xmlns:a="http://schemas.openxmlformats.org/drawingml/2006/main" name="HAS Masque PPT 2020 16-9">
  <a:themeElements>
    <a:clrScheme name="Masque HAS">
      <a:dk1>
        <a:srgbClr val="004895"/>
      </a:dk1>
      <a:lt1>
        <a:srgbClr val="FEFFFD"/>
      </a:lt1>
      <a:dk2>
        <a:srgbClr val="004894"/>
      </a:dk2>
      <a:lt2>
        <a:srgbClr val="FEFFFE"/>
      </a:lt2>
      <a:accent1>
        <a:srgbClr val="FE5061"/>
      </a:accent1>
      <a:accent2>
        <a:srgbClr val="34BADC"/>
      </a:accent2>
      <a:accent3>
        <a:srgbClr val="E7530D"/>
      </a:accent3>
      <a:accent4>
        <a:srgbClr val="318E36"/>
      </a:accent4>
      <a:accent5>
        <a:srgbClr val="F5A828"/>
      </a:accent5>
      <a:accent6>
        <a:srgbClr val="00A9AE"/>
      </a:accent6>
      <a:hlink>
        <a:srgbClr val="004792"/>
      </a:hlink>
      <a:folHlink>
        <a:srgbClr val="00479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31163C9E8BD64F95FDF318F9A50114" ma:contentTypeVersion="14" ma:contentTypeDescription="Crée un document." ma:contentTypeScope="" ma:versionID="48f482d16110791e12f7c756dc55791f">
  <xsd:schema xmlns:xsd="http://www.w3.org/2001/XMLSchema" xmlns:xs="http://www.w3.org/2001/XMLSchema" xmlns:p="http://schemas.microsoft.com/office/2006/metadata/properties" xmlns:ns2="80395b27-d838-4d05-8bd0-a016c7c5a764" xmlns:ns3="f9c5ccbb-ab63-4eae-a239-af544e1f2c22" targetNamespace="http://schemas.microsoft.com/office/2006/metadata/properties" ma:root="true" ma:fieldsID="8d0494b749447c1680b9805cc47e72b4" ns2:_="" ns3:_="">
    <xsd:import namespace="80395b27-d838-4d05-8bd0-a016c7c5a764"/>
    <xsd:import namespace="f9c5ccbb-ab63-4eae-a239-af544e1f2c2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Location" minOccurs="0"/>
                <xsd:element ref="ns2:remarqu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395b27-d838-4d05-8bd0-a016c7c5a7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remarques" ma:index="20" nillable="true" ma:displayName="remarques" ma:format="Dropdown" ma:internalName="remarques">
      <xsd:simpleType>
        <xsd:restriction base="dms:Text">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c5ccbb-ab63-4eae-a239-af544e1f2c22"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arques xmlns="80395b27-d838-4d05-8bd0-a016c7c5a764" xsi:nil="true"/>
  </documentManagement>
</p:properties>
</file>

<file path=customXml/itemProps1.xml><?xml version="1.0" encoding="utf-8"?>
<ds:datastoreItem xmlns:ds="http://schemas.openxmlformats.org/officeDocument/2006/customXml" ds:itemID="{6F873F3C-E638-4B18-9BE0-2C84055A8578}">
  <ds:schemaRefs>
    <ds:schemaRef ds:uri="80395b27-d838-4d05-8bd0-a016c7c5a764"/>
    <ds:schemaRef ds:uri="f9c5ccbb-ab63-4eae-a239-af544e1f2c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FFFCB8B8-8A56-4434-8A70-6FD21F3F93D8}">
  <ds:schemaRefs>
    <ds:schemaRef ds:uri="http://schemas.microsoft.com/sharepoint/v3/contenttype/forms"/>
  </ds:schemaRefs>
</ds:datastoreItem>
</file>

<file path=customXml/itemProps3.xml><?xml version="1.0" encoding="utf-8"?>
<ds:datastoreItem xmlns:ds="http://schemas.openxmlformats.org/officeDocument/2006/customXml" ds:itemID="{5282A0B2-3924-4F80-B7B9-FC9A9CE063FA}">
  <ds:schemaRefs>
    <ds:schemaRef ds:uri="http://purl.org/dc/dcmitype/"/>
    <ds:schemaRef ds:uri="http://schemas.microsoft.com/office/infopath/2007/PartnerControls"/>
    <ds:schemaRef ds:uri="http://schemas.microsoft.com/office/2006/documentManagement/types"/>
    <ds:schemaRef ds:uri="http://purl.org/dc/elements/1.1/"/>
    <ds:schemaRef ds:uri="http://www.w3.org/XML/1998/namespace"/>
    <ds:schemaRef ds:uri="http://schemas.microsoft.com/office/2006/metadata/properties"/>
    <ds:schemaRef ds:uri="http://purl.org/dc/terms/"/>
    <ds:schemaRef ds:uri="80395b27-d838-4d05-8bd0-a016c7c5a764"/>
    <ds:schemaRef ds:uri="http://schemas.openxmlformats.org/package/2006/metadata/core-properties"/>
    <ds:schemaRef ds:uri="f9c5ccbb-ab63-4eae-a239-af544e1f2c22"/>
  </ds:schemaRefs>
</ds:datastoreItem>
</file>

<file path=docProps/app.xml><?xml version="1.0" encoding="utf-8"?>
<Properties xmlns="http://schemas.openxmlformats.org/officeDocument/2006/extended-properties" xmlns:vt="http://schemas.openxmlformats.org/officeDocument/2006/docPropsVTypes">
  <Template>HAS Masque PPT 2020 16-9</Template>
  <TotalTime>225</TotalTime>
  <Words>2773</Words>
  <Application>Microsoft Office PowerPoint</Application>
  <PresentationFormat>Grand écran</PresentationFormat>
  <Paragraphs>328</Paragraphs>
  <Slides>25</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25</vt:i4>
      </vt:variant>
    </vt:vector>
  </HeadingPairs>
  <TitlesOfParts>
    <vt:vector size="33" baseType="lpstr">
      <vt:lpstr>Police système Courant</vt:lpstr>
      <vt:lpstr>Arial</vt:lpstr>
      <vt:lpstr>Arial Gras</vt:lpstr>
      <vt:lpstr>Calibri</vt:lpstr>
      <vt:lpstr>Raleway</vt:lpstr>
      <vt:lpstr>Symbol</vt:lpstr>
      <vt:lpstr>Wingdings</vt:lpstr>
      <vt:lpstr>HAS Masque PPT 2020 16-9</vt:lpstr>
      <vt:lpstr>Analyse des EIAS en Réunion de Morbi-Mortalité (RMM)</vt:lpstr>
      <vt:lpstr>Vademecum analyse d’un évènement indésirable associé aux soins (EIAS)</vt:lpstr>
      <vt:lpstr>Evénements porteurs de risques (EPR) Il peut être aussi très instructif d’analyser des EPR en RMM </vt:lpstr>
      <vt:lpstr>RMM du JJ/MM/AAAA</vt:lpstr>
      <vt:lpstr>1 - Cas clinique  Antécédents, histoire de la maladie, contexte, décision, analyse balance bénéfices-risques… </vt:lpstr>
      <vt:lpstr>2 - Description EIAS</vt:lpstr>
      <vt:lpstr>3 – Recherche des causes de l’EIAS Souvent plus complexe qu’il n’y parait, il faut effectuer une analyse des causes immédiates et des causes profondes de l’EIAS  </vt:lpstr>
      <vt:lpstr>3.1 – Cause immédiate identifiée </vt:lpstr>
      <vt:lpstr>3.2 – Causes profondes identifiées</vt:lpstr>
      <vt:lpstr>1 – Facteurs liés au patient Détailler le(s) facteur(s) retenu(s) comme ayant pu favoriser la survenue de l’EIAS</vt:lpstr>
      <vt:lpstr>2 – Facteurs liés aux tâches à accomplir Détailler le(s) facteur(s) retenu(s) comme ayant pu favoriser la survenue de l’EIAS</vt:lpstr>
      <vt:lpstr>3 – Facteurs liés aux professionnels de santé Détailler le(s) facteur(s) retenu(s) comme ayant pu favoriser la survenue de l’EIAS</vt:lpstr>
      <vt:lpstr>4 – Facteurs liés à l’équipe Détailler le(s) facteur(s) retenu(s) comme ayant pu favoriser la survenue de l’EIAS  </vt:lpstr>
      <vt:lpstr>5 – Facteurs liés à l’environnement de travail Détailler le(s) facteur(s) retenu(s) comme ayant pu favoriser la survenue de l’EIAS</vt:lpstr>
      <vt:lpstr>6 – Facteurs liés à l’organisation et au management Détailler le(s) facteur(s) retenu(s) comme ayant pu favoriser la survenue de l’EIAS</vt:lpstr>
      <vt:lpstr>7 – Facteurs liés au contexte institutionnel Détailler le(s) facteur(s) retenu(s) comme ayant pu favoriser la survenue de l’EIAS</vt:lpstr>
      <vt:lpstr>3.3. Et le patient dans tout ça ?  </vt:lpstr>
      <vt:lpstr>4 – Identification des barrières de sécurité Il s’agit de protocoles, procédures, règles de bonnes pratiques, matériel de surveillance, alarmes sonores ou visuelles, appel malade, travail en équipe, check-list, information et vigilance du patient… </vt:lpstr>
      <vt:lpstr>4 – Identification des barrières de sécurité Si la barrière existait</vt:lpstr>
      <vt:lpstr>4 – Identification des barrières de sécurité Si la barrière n’existait pas</vt:lpstr>
      <vt:lpstr>5 – Analyse de la littérature et recommandations</vt:lpstr>
      <vt:lpstr>6 – Actions d’amélioration proposées</vt:lpstr>
      <vt:lpstr>Plan d’actions très divers du plus simple au plus complexe</vt:lpstr>
      <vt:lpstr>6 – Actions d’amélioration proposées (plan d’actions)</vt:lpstr>
      <vt:lpstr>7 – Après la RMM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RMM 8 JUIN</dc:title>
  <dc:creator>CABARROT Philippe</dc:creator>
  <cp:lastModifiedBy>Céline CHARDON</cp:lastModifiedBy>
  <cp:revision>13</cp:revision>
  <dcterms:created xsi:type="dcterms:W3CDTF">2021-06-04T08:16:31Z</dcterms:created>
  <dcterms:modified xsi:type="dcterms:W3CDTF">2022-05-20T14:29:49Z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0x0101006531163C9E8BD64F95FDF318F9A50114</vt:lpwstr>
  </property>
</Properties>
</file>